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78" r:id="rId2"/>
    <p:sldId id="257" r:id="rId3"/>
    <p:sldId id="360" r:id="rId4"/>
    <p:sldId id="379" r:id="rId5"/>
    <p:sldId id="402" r:id="rId6"/>
    <p:sldId id="411" r:id="rId7"/>
    <p:sldId id="380" r:id="rId8"/>
    <p:sldId id="381" r:id="rId9"/>
    <p:sldId id="382" r:id="rId10"/>
    <p:sldId id="410" r:id="rId11"/>
    <p:sldId id="383" r:id="rId12"/>
    <p:sldId id="384" r:id="rId13"/>
    <p:sldId id="385" r:id="rId14"/>
    <p:sldId id="386" r:id="rId15"/>
    <p:sldId id="388" r:id="rId16"/>
    <p:sldId id="389" r:id="rId17"/>
    <p:sldId id="390" r:id="rId18"/>
    <p:sldId id="391" r:id="rId19"/>
    <p:sldId id="392" r:id="rId20"/>
    <p:sldId id="403" r:id="rId21"/>
    <p:sldId id="404" r:id="rId22"/>
    <p:sldId id="405" r:id="rId23"/>
    <p:sldId id="406" r:id="rId24"/>
    <p:sldId id="407" r:id="rId25"/>
    <p:sldId id="408" r:id="rId26"/>
    <p:sldId id="409" r:id="rId27"/>
    <p:sldId id="394" r:id="rId28"/>
    <p:sldId id="395" r:id="rId29"/>
    <p:sldId id="396" r:id="rId30"/>
    <p:sldId id="397" r:id="rId31"/>
    <p:sldId id="398" r:id="rId32"/>
    <p:sldId id="399" r:id="rId33"/>
    <p:sldId id="400" r:id="rId34"/>
    <p:sldId id="401" r:id="rId35"/>
    <p:sldId id="284" r:id="rId36"/>
    <p:sldId id="354" r:id="rId37"/>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35" autoAdjust="0"/>
  </p:normalViewPr>
  <p:slideViewPr>
    <p:cSldViewPr>
      <p:cViewPr varScale="1">
        <p:scale>
          <a:sx n="64" d="100"/>
          <a:sy n="64" d="100"/>
        </p:scale>
        <p:origin x="1566" y="72"/>
      </p:cViewPr>
      <p:guideLst>
        <p:guide orient="horz" pos="2160"/>
        <p:guide pos="2880"/>
      </p:guideLst>
    </p:cSldViewPr>
  </p:slideViewPr>
  <p:notesTextViewPr>
    <p:cViewPr>
      <p:scale>
        <a:sx n="1" d="1"/>
        <a:sy n="1" d="1"/>
      </p:scale>
      <p:origin x="0" y="0"/>
    </p:cViewPr>
  </p:notesTextViewPr>
  <p:sorterViewPr>
    <p:cViewPr>
      <p:scale>
        <a:sx n="100" d="100"/>
        <a:sy n="100" d="100"/>
      </p:scale>
      <p:origin x="0" y="-9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A5728DD-D011-43D9-8057-8200B1E4D6D3}" type="datetimeFigureOut">
              <a:rPr lang="da-DK" smtClean="0"/>
              <a:t>03-12-2014</a:t>
            </a:fld>
            <a:endParaRPr lang="da-DK"/>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BC1FD29-D5BC-43A3-98AB-F5D4ADA9AED2}" type="slidenum">
              <a:rPr lang="da-DK" smtClean="0"/>
              <a:t>‹#›</a:t>
            </a:fld>
            <a:endParaRPr lang="da-DK"/>
          </a:p>
        </p:txBody>
      </p:sp>
    </p:spTree>
    <p:extLst>
      <p:ext uri="{BB962C8B-B14F-4D97-AF65-F5344CB8AC3E}">
        <p14:creationId xmlns:p14="http://schemas.microsoft.com/office/powerpoint/2010/main" val="408703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9BC1FD29-D5BC-43A3-98AB-F5D4ADA9AED2}" type="slidenum">
              <a:rPr lang="da-DK" smtClean="0"/>
              <a:t>2</a:t>
            </a:fld>
            <a:endParaRPr lang="da-DK"/>
          </a:p>
        </p:txBody>
      </p:sp>
    </p:spTree>
    <p:extLst>
      <p:ext uri="{BB962C8B-B14F-4D97-AF65-F5344CB8AC3E}">
        <p14:creationId xmlns:p14="http://schemas.microsoft.com/office/powerpoint/2010/main" val="3669496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da-DK" sz="1000" dirty="0"/>
          </a:p>
        </p:txBody>
      </p:sp>
      <p:sp>
        <p:nvSpPr>
          <p:cNvPr id="4" name="Slide Number Placeholder 3"/>
          <p:cNvSpPr>
            <a:spLocks noGrp="1"/>
          </p:cNvSpPr>
          <p:nvPr>
            <p:ph type="sldNum" sz="quarter" idx="10"/>
          </p:nvPr>
        </p:nvSpPr>
        <p:spPr/>
        <p:txBody>
          <a:bodyPr/>
          <a:lstStyle/>
          <a:p>
            <a:fld id="{A065D2DC-0E72-44B2-A155-84CC9B27AF0E}" type="slidenum">
              <a:rPr lang="da-DK" smtClean="0"/>
              <a:t>13</a:t>
            </a:fld>
            <a:endParaRPr lang="da-DK"/>
          </a:p>
        </p:txBody>
      </p:sp>
      <p:sp>
        <p:nvSpPr>
          <p:cNvPr id="5" name="Footer Placeholder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809413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000" dirty="0" smtClean="0"/>
              <a:t>Pengestrømsprognoser – rimelige/dokumenterbare forudsætninger, størst </a:t>
            </a:r>
            <a:r>
              <a:rPr lang="da-DK" sz="1000" dirty="0"/>
              <a:t>vægt </a:t>
            </a:r>
            <a:r>
              <a:rPr lang="da-DK" sz="1000" dirty="0" smtClean="0"/>
              <a:t>på </a:t>
            </a:r>
            <a:r>
              <a:rPr lang="da-DK" sz="1000" dirty="0"/>
              <a:t>ekstern </a:t>
            </a:r>
            <a:r>
              <a:rPr lang="da-DK" sz="1000" dirty="0" smtClean="0"/>
              <a:t>dokumentation, </a:t>
            </a:r>
            <a:r>
              <a:rPr lang="da-DK" sz="1000" dirty="0"/>
              <a:t>og </a:t>
            </a:r>
            <a:r>
              <a:rPr lang="da-DK" sz="1000" dirty="0" smtClean="0"/>
              <a:t>ledelsen </a:t>
            </a:r>
            <a:r>
              <a:rPr lang="da-DK" sz="1000" dirty="0"/>
              <a:t>skal vurdere </a:t>
            </a:r>
            <a:r>
              <a:rPr lang="da-DK" sz="1000" dirty="0" smtClean="0"/>
              <a:t>rimeligheden, bl.a. ved </a:t>
            </a:r>
            <a:r>
              <a:rPr lang="da-DK" sz="1000" dirty="0"/>
              <a:t>at undersøge årsagerne til forskelle mellem tidligere prognoser og faktiske pengestrømme</a:t>
            </a:r>
            <a:r>
              <a:rPr lang="da-DK" sz="1000" dirty="0" smtClean="0"/>
              <a:t>.</a:t>
            </a:r>
          </a:p>
          <a:p>
            <a:endParaRPr lang="da-DK" sz="1000" dirty="0"/>
          </a:p>
          <a:p>
            <a:r>
              <a:rPr lang="da-DK" sz="1000" dirty="0"/>
              <a:t>Nøgleforudsætninger </a:t>
            </a:r>
            <a:r>
              <a:rPr lang="da-DK" sz="1000" dirty="0" smtClean="0"/>
              <a:t>– virksomhedsspecifikke ift. konkrete </a:t>
            </a:r>
            <a:r>
              <a:rPr lang="da-DK" sz="1000" dirty="0" err="1" smtClean="0"/>
              <a:t>CGU’er</a:t>
            </a:r>
            <a:r>
              <a:rPr lang="da-DK" sz="1000" dirty="0" smtClean="0"/>
              <a:t>. Kapitalværdiberegning =&gt; skal forklare, hvordan </a:t>
            </a:r>
            <a:r>
              <a:rPr lang="da-DK" sz="1000" dirty="0" err="1" smtClean="0"/>
              <a:t>amn</a:t>
            </a:r>
            <a:r>
              <a:rPr lang="da-DK" sz="1000" dirty="0" smtClean="0"/>
              <a:t> fastsætter værdier for hver </a:t>
            </a:r>
            <a:r>
              <a:rPr lang="da-DK" sz="1000" dirty="0"/>
              <a:t>enkelt nøgleforudsætning. </a:t>
            </a:r>
            <a:r>
              <a:rPr lang="da-DK" sz="1000" dirty="0" smtClean="0"/>
              <a:t>Mere </a:t>
            </a:r>
            <a:r>
              <a:rPr lang="da-DK" sz="1000" dirty="0"/>
              <a:t>end blot oplysning om </a:t>
            </a:r>
            <a:r>
              <a:rPr lang="da-DK" sz="1000" dirty="0" smtClean="0"/>
              <a:t>langsigtede </a:t>
            </a:r>
            <a:r>
              <a:rPr lang="da-DK" sz="1000" dirty="0"/>
              <a:t>vækstrater og anvendte diskonteringssatser</a:t>
            </a:r>
            <a:r>
              <a:rPr lang="da-DK" sz="1000" dirty="0" smtClean="0"/>
              <a:t>.</a:t>
            </a:r>
          </a:p>
          <a:p>
            <a:endParaRPr lang="da-DK" sz="1000" dirty="0"/>
          </a:p>
          <a:p>
            <a:r>
              <a:rPr lang="da-DK" sz="1000" dirty="0" smtClean="0"/>
              <a:t>Oplysning på linje med ”… </a:t>
            </a:r>
            <a:r>
              <a:rPr lang="da-DK" sz="1000" dirty="0"/>
              <a:t>ingen med rimelighed forventelig ændring i nøgleforudsætninger vil resultere i en nedskrivning” </a:t>
            </a:r>
            <a:r>
              <a:rPr lang="da-DK" sz="1000" dirty="0" smtClean="0"/>
              <a:t>er ikke </a:t>
            </a:r>
            <a:r>
              <a:rPr lang="da-DK" sz="1000" dirty="0"/>
              <a:t>nødvendigvis </a:t>
            </a:r>
            <a:r>
              <a:rPr lang="da-DK" sz="1000" dirty="0" smtClean="0"/>
              <a:t>nok for regnskabsbrugers </a:t>
            </a:r>
            <a:r>
              <a:rPr lang="da-DK" sz="1000" dirty="0"/>
              <a:t>vurdering af følsomheden</a:t>
            </a:r>
            <a:r>
              <a:rPr lang="da-DK" sz="1000" dirty="0" smtClean="0"/>
              <a:t>.</a:t>
            </a:r>
          </a:p>
          <a:p>
            <a:endParaRPr lang="da-DK" sz="1000" dirty="0"/>
          </a:p>
          <a:p>
            <a:r>
              <a:rPr lang="da-DK" sz="1000" dirty="0" smtClean="0"/>
              <a:t>Beregningsenhed – pga. IASB-projektet vedr. kapitalandele </a:t>
            </a:r>
            <a:r>
              <a:rPr lang="da-DK" sz="1000" dirty="0"/>
              <a:t>i </a:t>
            </a:r>
            <a:r>
              <a:rPr lang="da-DK" sz="1000" dirty="0" smtClean="0"/>
              <a:t>datter/JV/</a:t>
            </a:r>
            <a:r>
              <a:rPr lang="da-DK" sz="1000" dirty="0" err="1" smtClean="0"/>
              <a:t>ass</a:t>
            </a:r>
            <a:r>
              <a:rPr lang="da-DK" sz="1000" dirty="0" smtClean="0"/>
              <a:t> om </a:t>
            </a:r>
            <a:r>
              <a:rPr lang="da-DK" sz="1000" dirty="0"/>
              <a:t>dagsværdien af ​​</a:t>
            </a:r>
            <a:r>
              <a:rPr lang="da-DK" sz="1000" dirty="0" smtClean="0"/>
              <a:t>sådanne, bør ?? afspejle </a:t>
            </a:r>
            <a:r>
              <a:rPr lang="da-DK" sz="1000" dirty="0"/>
              <a:t>målingen af investeringen som helhed eller af de enkelte finansielle instrumenter, der indgår </a:t>
            </a:r>
            <a:r>
              <a:rPr lang="da-DK" sz="1000" dirty="0" smtClean="0"/>
              <a:t>heri.</a:t>
            </a:r>
          </a:p>
          <a:p>
            <a:endParaRPr lang="da-DK" sz="1000" dirty="0"/>
          </a:p>
          <a:p>
            <a:r>
              <a:rPr lang="da-DK" sz="1000" dirty="0" smtClean="0"/>
              <a:t>Vurderinger, der vedrører  ARP, og </a:t>
            </a:r>
            <a:r>
              <a:rPr lang="da-DK" sz="1000" dirty="0"/>
              <a:t>som har den mest væsentlige indvirkning på de i årsregnskabet indregnede beløb.</a:t>
            </a:r>
          </a:p>
        </p:txBody>
      </p:sp>
      <p:sp>
        <p:nvSpPr>
          <p:cNvPr id="4" name="Slide Number Placeholder 3"/>
          <p:cNvSpPr>
            <a:spLocks noGrp="1"/>
          </p:cNvSpPr>
          <p:nvPr>
            <p:ph type="sldNum" sz="quarter" idx="10"/>
          </p:nvPr>
        </p:nvSpPr>
        <p:spPr/>
        <p:txBody>
          <a:bodyPr/>
          <a:lstStyle/>
          <a:p>
            <a:fld id="{A065D2DC-0E72-44B2-A155-84CC9B27AF0E}" type="slidenum">
              <a:rPr lang="da-DK" smtClean="0"/>
              <a:t>14</a:t>
            </a:fld>
            <a:endParaRPr lang="da-DK"/>
          </a:p>
        </p:txBody>
      </p:sp>
      <p:sp>
        <p:nvSpPr>
          <p:cNvPr id="5" name="Footer Placeholder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886550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400" dirty="0" smtClean="0"/>
              <a:t>”</a:t>
            </a:r>
            <a:r>
              <a:rPr lang="da-DK" sz="1400" dirty="0" err="1"/>
              <a:t>Dislosure</a:t>
            </a:r>
            <a:r>
              <a:rPr lang="da-DK" sz="1400" dirty="0"/>
              <a:t> </a:t>
            </a:r>
            <a:r>
              <a:rPr lang="da-DK" sz="1400" dirty="0" err="1"/>
              <a:t>Initiative</a:t>
            </a:r>
            <a:r>
              <a:rPr lang="da-DK" sz="1400" dirty="0"/>
              <a:t>” </a:t>
            </a:r>
            <a:r>
              <a:rPr lang="da-DK" sz="1400" dirty="0" smtClean="0"/>
              <a:t>på arbejdsprogrammet for </a:t>
            </a:r>
            <a:r>
              <a:rPr lang="da-DK" sz="1400" dirty="0"/>
              <a:t>2012 som </a:t>
            </a:r>
            <a:r>
              <a:rPr lang="da-DK" sz="1400" dirty="0" smtClean="0"/>
              <a:t>supplement </a:t>
            </a:r>
            <a:r>
              <a:rPr lang="da-DK" sz="1400" dirty="0"/>
              <a:t>til arbejdet med </a:t>
            </a:r>
            <a:r>
              <a:rPr lang="da-DK" sz="1400" dirty="0" smtClean="0"/>
              <a:t>begrebsrammen. Skal generelt forsøge </a:t>
            </a:r>
            <a:r>
              <a:rPr lang="da-DK" sz="1400" dirty="0"/>
              <a:t>at forbedre præsentations- og oplysningskravene i IFRS. Udkastet er en del af dette projekt og har til formål at præcisere en række forhold og formuleringer i IAS 1, som har givet anledning til tvivl om, i hvilket omfang virksomheden kan tage højde for væsentlighed og skønsmæssige </a:t>
            </a:r>
            <a:r>
              <a:rPr lang="da-DK" sz="1400" dirty="0" smtClean="0"/>
              <a:t>vurderinger, </a:t>
            </a:r>
            <a:r>
              <a:rPr lang="da-DK" sz="1400" dirty="0"/>
              <a:t>fx </a:t>
            </a:r>
            <a:r>
              <a:rPr lang="da-DK" sz="1400" dirty="0" smtClean="0"/>
              <a:t>vedr. </a:t>
            </a:r>
            <a:r>
              <a:rPr lang="da-DK" sz="1400" dirty="0"/>
              <a:t>medtagelse af noteoplysninger i årsregnskabet. </a:t>
            </a:r>
          </a:p>
          <a:p>
            <a:endParaRPr lang="da-DK" sz="1400" dirty="0" smtClean="0"/>
          </a:p>
          <a:p>
            <a:endParaRPr lang="da-DK" sz="1400" dirty="0"/>
          </a:p>
          <a:p>
            <a:r>
              <a:rPr lang="da-DK" sz="1400" dirty="0" smtClean="0"/>
              <a:t>IASB var i januar 2013 vært ved en konference med deltagelse af regnskabsaflæggere, myndigheder, revisorer, </a:t>
            </a:r>
            <a:r>
              <a:rPr lang="da-DK" sz="1400" dirty="0" err="1" smtClean="0"/>
              <a:t>analytikkere</a:t>
            </a:r>
            <a:r>
              <a:rPr lang="da-DK" sz="1400" dirty="0" smtClean="0"/>
              <a:t> – ja, </a:t>
            </a:r>
            <a:r>
              <a:rPr lang="da-DK" sz="1400" dirty="0" err="1" smtClean="0"/>
              <a:t>stakeholders</a:t>
            </a:r>
            <a:r>
              <a:rPr lang="da-DK" sz="1400" dirty="0" smtClean="0"/>
              <a:t> i bredeste forstand. Dette forum gav IASB input til, hvordan de kunne arbejde med en række forhold, som nu er medtaget i forslaget om ændring af IAS 1.</a:t>
            </a:r>
          </a:p>
          <a:p>
            <a:endParaRPr lang="da-DK" sz="1400" dirty="0"/>
          </a:p>
          <a:p>
            <a:endParaRPr lang="da-DK" sz="1400" dirty="0"/>
          </a:p>
        </p:txBody>
      </p:sp>
      <p:sp>
        <p:nvSpPr>
          <p:cNvPr id="4" name="Slide Number Placeholder 3"/>
          <p:cNvSpPr>
            <a:spLocks noGrp="1"/>
          </p:cNvSpPr>
          <p:nvPr>
            <p:ph type="sldNum" sz="quarter" idx="10"/>
          </p:nvPr>
        </p:nvSpPr>
        <p:spPr/>
        <p:txBody>
          <a:bodyPr/>
          <a:lstStyle/>
          <a:p>
            <a:fld id="{A065D2DC-0E72-44B2-A155-84CC9B27AF0E}" type="slidenum">
              <a:rPr lang="da-DK" smtClean="0"/>
              <a:t>15</a:t>
            </a:fld>
            <a:endParaRPr lang="da-DK"/>
          </a:p>
        </p:txBody>
      </p:sp>
      <p:sp>
        <p:nvSpPr>
          <p:cNvPr id="5" name="Footer Placeholder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591686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5188" y="663575"/>
            <a:ext cx="2497137" cy="1873250"/>
          </a:xfrm>
        </p:spPr>
      </p:sp>
      <p:sp>
        <p:nvSpPr>
          <p:cNvPr id="3" name="Notes Placeholder 2"/>
          <p:cNvSpPr>
            <a:spLocks noGrp="1"/>
          </p:cNvSpPr>
          <p:nvPr>
            <p:ph type="body" idx="1"/>
          </p:nvPr>
        </p:nvSpPr>
        <p:spPr>
          <a:xfrm>
            <a:off x="543854" y="2774526"/>
            <a:ext cx="5709968" cy="6407614"/>
          </a:xfrm>
        </p:spPr>
        <p:txBody>
          <a:bodyPr/>
          <a:lstStyle/>
          <a:p>
            <a:r>
              <a:rPr lang="da-DK" sz="1400" dirty="0" smtClean="0"/>
              <a:t>Det er meget positivt, at ERST er gået aktivt ind i denne debat med det formål at forbedre de gode danske årsrapporter yderligere, bl.a. ved at melde ovenstående ud i julebrev til virksomhederne </a:t>
            </a:r>
          </a:p>
          <a:p>
            <a:endParaRPr lang="da-DK" sz="1400" dirty="0" smtClean="0"/>
          </a:p>
          <a:p>
            <a:endParaRPr lang="da-DK" sz="1400" dirty="0"/>
          </a:p>
          <a:p>
            <a:r>
              <a:rPr lang="da-DK" sz="1400" dirty="0" smtClean="0"/>
              <a:t>Det er selvfølgelig ikke et fripas til bare at skære oplysninger væk. Hver eneste beskæring skal være overvejet og dokumenteret af virksomheden, fordi der kan komme spørgsmål efterfølgende.</a:t>
            </a:r>
          </a:p>
          <a:p>
            <a:endParaRPr lang="da-DK" sz="1400" dirty="0"/>
          </a:p>
          <a:p>
            <a:endParaRPr lang="da-DK" sz="1400" dirty="0"/>
          </a:p>
        </p:txBody>
      </p:sp>
      <p:sp>
        <p:nvSpPr>
          <p:cNvPr id="4" name="Slide Number Placeholder 3"/>
          <p:cNvSpPr>
            <a:spLocks noGrp="1"/>
          </p:cNvSpPr>
          <p:nvPr>
            <p:ph type="sldNum" sz="quarter" idx="10"/>
          </p:nvPr>
        </p:nvSpPr>
        <p:spPr/>
        <p:txBody>
          <a:bodyPr/>
          <a:lstStyle/>
          <a:p>
            <a:fld id="{A065D2DC-0E72-44B2-A155-84CC9B27AF0E}" type="slidenum">
              <a:rPr lang="da-DK" smtClean="0"/>
              <a:t>16</a:t>
            </a:fld>
            <a:endParaRPr lang="da-DK"/>
          </a:p>
        </p:txBody>
      </p:sp>
      <p:sp>
        <p:nvSpPr>
          <p:cNvPr id="5" name="Footer Placeholder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301458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400" dirty="0" smtClean="0"/>
              <a:t>Vi har haft uformel dialog med ERST om holdningen til forbedring af overskuelighed og indhold af årsrapporter (”</a:t>
            </a:r>
            <a:r>
              <a:rPr lang="da-DK" sz="1400" dirty="0" err="1" smtClean="0"/>
              <a:t>Cutting</a:t>
            </a:r>
            <a:r>
              <a:rPr lang="da-DK" sz="1400" dirty="0" smtClean="0"/>
              <a:t> </a:t>
            </a:r>
            <a:r>
              <a:rPr lang="da-DK" sz="1400" dirty="0" err="1" smtClean="0"/>
              <a:t>Clutter</a:t>
            </a:r>
            <a:r>
              <a:rPr lang="da-DK" sz="1400" dirty="0" smtClean="0"/>
              <a:t>”).</a:t>
            </a:r>
          </a:p>
          <a:p>
            <a:endParaRPr lang="da-DK" sz="1400" dirty="0"/>
          </a:p>
          <a:p>
            <a:r>
              <a:rPr lang="da-DK" sz="1400" dirty="0" smtClean="0"/>
              <a:t>I bilag til præsentationen er nævnt nogle UK selskaber, der har arbejdet med at forbedre årsrapporterne ift. overskuelighed, strategi, forretningsmodellen samt risici.</a:t>
            </a:r>
          </a:p>
          <a:p>
            <a:endParaRPr lang="da-DK" sz="1400" dirty="0"/>
          </a:p>
          <a:p>
            <a:endParaRPr lang="da-DK" sz="1400" dirty="0"/>
          </a:p>
          <a:p>
            <a:endParaRPr lang="da-DK" sz="1400" dirty="0" smtClean="0"/>
          </a:p>
          <a:p>
            <a:endParaRPr lang="da-DK" sz="1400" dirty="0" smtClean="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17</a:t>
            </a:fld>
            <a:endParaRPr lang="en-US" dirty="0"/>
          </a:p>
        </p:txBody>
      </p:sp>
      <p:sp>
        <p:nvSpPr>
          <p:cNvPr id="5" name="Footer Placeholder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353436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txBox="1">
            <a:spLocks noGrp="1" noChangeArrowheads="1"/>
          </p:cNvSpPr>
          <p:nvPr/>
        </p:nvSpPr>
        <p:spPr bwMode="auto">
          <a:xfrm>
            <a:off x="3853078" y="9430307"/>
            <a:ext cx="2944600" cy="496332"/>
          </a:xfrm>
          <a:prstGeom prst="rect">
            <a:avLst/>
          </a:prstGeom>
          <a:noFill/>
          <a:ln w="9525">
            <a:noFill/>
            <a:miter lim="800000"/>
            <a:headEnd/>
            <a:tailEnd/>
          </a:ln>
        </p:spPr>
        <p:txBody>
          <a:bodyPr lIns="91514" tIns="45759" rIns="91514" bIns="45759" anchor="b"/>
          <a:lstStyle/>
          <a:p>
            <a:pPr algn="r">
              <a:spcBef>
                <a:spcPct val="0"/>
              </a:spcBef>
            </a:pPr>
            <a:fld id="{8B5A04EA-38D8-4E59-9663-4191840BEC7F}" type="slidenum">
              <a:rPr lang="en-GB" altLang="zh-TW" sz="1200">
                <a:solidFill>
                  <a:srgbClr val="FFFFFF"/>
                </a:solidFill>
                <a:latin typeface="Verdana" pitchFamily="34" charset="0"/>
                <a:cs typeface="新細明體"/>
              </a:rPr>
              <a:pPr algn="r">
                <a:spcBef>
                  <a:spcPct val="0"/>
                </a:spcBef>
              </a:pPr>
              <a:t>18</a:t>
            </a:fld>
            <a:endParaRPr lang="en-GB" altLang="zh-TW" sz="1200" dirty="0">
              <a:solidFill>
                <a:srgbClr val="FFFFFF"/>
              </a:solidFill>
              <a:latin typeface="Verdana" pitchFamily="34" charset="0"/>
              <a:cs typeface="新細明體"/>
            </a:endParaRPr>
          </a:p>
        </p:txBody>
      </p:sp>
      <p:sp>
        <p:nvSpPr>
          <p:cNvPr id="153602" name="Rectangle 2"/>
          <p:cNvSpPr>
            <a:spLocks noGrp="1" noRot="1" noChangeAspect="1" noChangeArrowheads="1" noTextEdit="1"/>
          </p:cNvSpPr>
          <p:nvPr>
            <p:ph type="sldImg"/>
          </p:nvPr>
        </p:nvSpPr>
        <p:spPr>
          <a:xfrm>
            <a:off x="919163" y="744538"/>
            <a:ext cx="4962525" cy="3722687"/>
          </a:xfrm>
          <a:ln/>
        </p:spPr>
      </p:sp>
      <p:sp>
        <p:nvSpPr>
          <p:cNvPr id="153603" name="Rectangle 3"/>
          <p:cNvSpPr>
            <a:spLocks noGrp="1" noChangeArrowheads="1"/>
          </p:cNvSpPr>
          <p:nvPr>
            <p:ph type="body" idx="1"/>
          </p:nvPr>
        </p:nvSpPr>
        <p:spPr>
          <a:xfrm>
            <a:off x="681357" y="4715154"/>
            <a:ext cx="5434964" cy="4466987"/>
          </a:xfrm>
          <a:noFill/>
          <a:ln/>
        </p:spPr>
        <p:txBody>
          <a:bodyPr/>
          <a:lstStyle/>
          <a:p>
            <a:pPr marL="190715" indent="-190715"/>
            <a:endParaRPr lang="fr-FR" altLang="zh-TW" dirty="0" smtClean="0">
              <a:cs typeface="新細明體"/>
            </a:endParaRPr>
          </a:p>
        </p:txBody>
      </p:sp>
    </p:spTree>
    <p:extLst>
      <p:ext uri="{BB962C8B-B14F-4D97-AF65-F5344CB8AC3E}">
        <p14:creationId xmlns:p14="http://schemas.microsoft.com/office/powerpoint/2010/main" val="130758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2335D7E3-47BD-4818-B23F-2B32AA0FBFFE}"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624420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aseline="0" dirty="0" smtClean="0"/>
              <a:t>Art. 95-virksomheder medfører intet krav om at opgøre operationelle risici, mens der er i stedet beregnes 25% af foregående års omkostninger x 12,5 i risikoeksponeringen</a:t>
            </a:r>
            <a:endParaRPr lang="da-DK" baseline="0" dirty="0" smtClean="0"/>
          </a:p>
        </p:txBody>
      </p:sp>
      <p:sp>
        <p:nvSpPr>
          <p:cNvPr id="4" name="Slide Number Placeholder 3"/>
          <p:cNvSpPr>
            <a:spLocks noGrp="1"/>
          </p:cNvSpPr>
          <p:nvPr>
            <p:ph type="sldNum" sz="quarter" idx="10"/>
          </p:nvPr>
        </p:nvSpPr>
        <p:spPr/>
        <p:txBody>
          <a:bodyPr/>
          <a:lstStyle/>
          <a:p>
            <a:fld id="{9BC1FD29-D5BC-43A3-98AB-F5D4ADA9AED2}" type="slidenum">
              <a:rPr lang="da-DK" smtClean="0"/>
              <a:t>20</a:t>
            </a:fld>
            <a:endParaRPr lang="da-DK"/>
          </a:p>
        </p:txBody>
      </p:sp>
    </p:spTree>
    <p:extLst>
      <p:ext uri="{BB962C8B-B14F-4D97-AF65-F5344CB8AC3E}">
        <p14:creationId xmlns:p14="http://schemas.microsoft.com/office/powerpoint/2010/main" val="1021394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aseline="0" dirty="0" smtClean="0"/>
          </a:p>
        </p:txBody>
      </p:sp>
      <p:sp>
        <p:nvSpPr>
          <p:cNvPr id="4" name="Slide Number Placeholder 3"/>
          <p:cNvSpPr>
            <a:spLocks noGrp="1"/>
          </p:cNvSpPr>
          <p:nvPr>
            <p:ph type="sldNum" sz="quarter" idx="10"/>
          </p:nvPr>
        </p:nvSpPr>
        <p:spPr/>
        <p:txBody>
          <a:bodyPr/>
          <a:lstStyle/>
          <a:p>
            <a:fld id="{9BC1FD29-D5BC-43A3-98AB-F5D4ADA9AED2}" type="slidenum">
              <a:rPr lang="da-DK" smtClean="0"/>
              <a:t>21</a:t>
            </a:fld>
            <a:endParaRPr lang="da-DK"/>
          </a:p>
        </p:txBody>
      </p:sp>
    </p:spTree>
    <p:extLst>
      <p:ext uri="{BB962C8B-B14F-4D97-AF65-F5344CB8AC3E}">
        <p14:creationId xmlns:p14="http://schemas.microsoft.com/office/powerpoint/2010/main" val="1266741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aseline="0" dirty="0" smtClean="0"/>
          </a:p>
        </p:txBody>
      </p:sp>
      <p:sp>
        <p:nvSpPr>
          <p:cNvPr id="4" name="Slide Number Placeholder 3"/>
          <p:cNvSpPr>
            <a:spLocks noGrp="1"/>
          </p:cNvSpPr>
          <p:nvPr>
            <p:ph type="sldNum" sz="quarter" idx="10"/>
          </p:nvPr>
        </p:nvSpPr>
        <p:spPr/>
        <p:txBody>
          <a:bodyPr/>
          <a:lstStyle/>
          <a:p>
            <a:fld id="{9BC1FD29-D5BC-43A3-98AB-F5D4ADA9AED2}" type="slidenum">
              <a:rPr lang="da-DK" smtClean="0"/>
              <a:t>22</a:t>
            </a:fld>
            <a:endParaRPr lang="da-DK"/>
          </a:p>
        </p:txBody>
      </p:sp>
    </p:spTree>
    <p:extLst>
      <p:ext uri="{BB962C8B-B14F-4D97-AF65-F5344CB8AC3E}">
        <p14:creationId xmlns:p14="http://schemas.microsoft.com/office/powerpoint/2010/main" val="54622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Nye </a:t>
            </a:r>
            <a:r>
              <a:rPr lang="da-DK" dirty="0" err="1" smtClean="0"/>
              <a:t>FMS´er</a:t>
            </a:r>
            <a:r>
              <a:rPr lang="da-DK" baseline="0" dirty="0" smtClean="0"/>
              <a:t>: CPH Capital FMS A/S (10. januar 2013), Miranova FMS A/S (9. januar 2013), PP Capital Asset Management  FMS A/S (22. august 2013)</a:t>
            </a:r>
          </a:p>
          <a:p>
            <a:r>
              <a:rPr lang="da-DK" baseline="0" dirty="0" smtClean="0"/>
              <a:t>Afgange af </a:t>
            </a:r>
            <a:r>
              <a:rPr lang="da-DK" baseline="0" dirty="0" err="1" smtClean="0"/>
              <a:t>FMS´ere</a:t>
            </a:r>
            <a:r>
              <a:rPr lang="da-DK" baseline="0" dirty="0" smtClean="0"/>
              <a:t>: Alfred Berg FMS er solgt til Formuepleje og </a:t>
            </a:r>
            <a:r>
              <a:rPr lang="da-DK" dirty="0" smtClean="0"/>
              <a:t>Hauser </a:t>
            </a:r>
            <a:r>
              <a:rPr lang="da-DK" dirty="0" err="1" smtClean="0"/>
              <a:t>Securities</a:t>
            </a:r>
            <a:r>
              <a:rPr lang="da-DK" dirty="0" smtClean="0"/>
              <a:t> Fondsmæglerselskab fik inddraget tilladelsen ultimo december 2012</a:t>
            </a:r>
            <a:endParaRPr lang="da-DK" baseline="0" dirty="0" smtClean="0"/>
          </a:p>
          <a:p>
            <a:endParaRPr lang="da-DK" baseline="0" dirty="0" smtClean="0"/>
          </a:p>
        </p:txBody>
      </p:sp>
      <p:sp>
        <p:nvSpPr>
          <p:cNvPr id="4" name="Slide Number Placeholder 3"/>
          <p:cNvSpPr>
            <a:spLocks noGrp="1"/>
          </p:cNvSpPr>
          <p:nvPr>
            <p:ph type="sldNum" sz="quarter" idx="10"/>
          </p:nvPr>
        </p:nvSpPr>
        <p:spPr/>
        <p:txBody>
          <a:bodyPr/>
          <a:lstStyle/>
          <a:p>
            <a:fld id="{9BC1FD29-D5BC-43A3-98AB-F5D4ADA9AED2}" type="slidenum">
              <a:rPr lang="da-DK" smtClean="0"/>
              <a:t>3</a:t>
            </a:fld>
            <a:endParaRPr lang="da-DK"/>
          </a:p>
        </p:txBody>
      </p:sp>
    </p:spTree>
    <p:extLst>
      <p:ext uri="{BB962C8B-B14F-4D97-AF65-F5344CB8AC3E}">
        <p14:creationId xmlns:p14="http://schemas.microsoft.com/office/powerpoint/2010/main" val="2985580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aseline="0" dirty="0" smtClean="0"/>
          </a:p>
        </p:txBody>
      </p:sp>
      <p:sp>
        <p:nvSpPr>
          <p:cNvPr id="4" name="Slide Number Placeholder 3"/>
          <p:cNvSpPr>
            <a:spLocks noGrp="1"/>
          </p:cNvSpPr>
          <p:nvPr>
            <p:ph type="sldNum" sz="quarter" idx="10"/>
          </p:nvPr>
        </p:nvSpPr>
        <p:spPr/>
        <p:txBody>
          <a:bodyPr/>
          <a:lstStyle/>
          <a:p>
            <a:fld id="{9BC1FD29-D5BC-43A3-98AB-F5D4ADA9AED2}" type="slidenum">
              <a:rPr lang="da-DK" smtClean="0"/>
              <a:t>23</a:t>
            </a:fld>
            <a:endParaRPr lang="da-DK"/>
          </a:p>
        </p:txBody>
      </p:sp>
    </p:spTree>
    <p:extLst>
      <p:ext uri="{BB962C8B-B14F-4D97-AF65-F5344CB8AC3E}">
        <p14:creationId xmlns:p14="http://schemas.microsoft.com/office/powerpoint/2010/main" val="3052678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aseline="0" dirty="0" smtClean="0"/>
          </a:p>
        </p:txBody>
      </p:sp>
      <p:sp>
        <p:nvSpPr>
          <p:cNvPr id="4" name="Slide Number Placeholder 3"/>
          <p:cNvSpPr>
            <a:spLocks noGrp="1"/>
          </p:cNvSpPr>
          <p:nvPr>
            <p:ph type="sldNum" sz="quarter" idx="10"/>
          </p:nvPr>
        </p:nvSpPr>
        <p:spPr/>
        <p:txBody>
          <a:bodyPr/>
          <a:lstStyle/>
          <a:p>
            <a:fld id="{9BC1FD29-D5BC-43A3-98AB-F5D4ADA9AED2}" type="slidenum">
              <a:rPr lang="da-DK" smtClean="0"/>
              <a:t>24</a:t>
            </a:fld>
            <a:endParaRPr lang="da-DK"/>
          </a:p>
        </p:txBody>
      </p:sp>
    </p:spTree>
    <p:extLst>
      <p:ext uri="{BB962C8B-B14F-4D97-AF65-F5344CB8AC3E}">
        <p14:creationId xmlns:p14="http://schemas.microsoft.com/office/powerpoint/2010/main" val="2855247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aseline="0" dirty="0" smtClean="0"/>
          </a:p>
        </p:txBody>
      </p:sp>
      <p:sp>
        <p:nvSpPr>
          <p:cNvPr id="4" name="Slide Number Placeholder 3"/>
          <p:cNvSpPr>
            <a:spLocks noGrp="1"/>
          </p:cNvSpPr>
          <p:nvPr>
            <p:ph type="sldNum" sz="quarter" idx="10"/>
          </p:nvPr>
        </p:nvSpPr>
        <p:spPr/>
        <p:txBody>
          <a:bodyPr/>
          <a:lstStyle/>
          <a:p>
            <a:fld id="{9BC1FD29-D5BC-43A3-98AB-F5D4ADA9AED2}" type="slidenum">
              <a:rPr lang="da-DK" smtClean="0"/>
              <a:t>25</a:t>
            </a:fld>
            <a:endParaRPr lang="da-DK"/>
          </a:p>
        </p:txBody>
      </p:sp>
    </p:spTree>
    <p:extLst>
      <p:ext uri="{BB962C8B-B14F-4D97-AF65-F5344CB8AC3E}">
        <p14:creationId xmlns:p14="http://schemas.microsoft.com/office/powerpoint/2010/main" val="1344606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aseline="0" dirty="0" smtClean="0"/>
          </a:p>
        </p:txBody>
      </p:sp>
      <p:sp>
        <p:nvSpPr>
          <p:cNvPr id="4" name="Slide Number Placeholder 3"/>
          <p:cNvSpPr>
            <a:spLocks noGrp="1"/>
          </p:cNvSpPr>
          <p:nvPr>
            <p:ph type="sldNum" sz="quarter" idx="10"/>
          </p:nvPr>
        </p:nvSpPr>
        <p:spPr/>
        <p:txBody>
          <a:bodyPr/>
          <a:lstStyle/>
          <a:p>
            <a:fld id="{9BC1FD29-D5BC-43A3-98AB-F5D4ADA9AED2}" type="slidenum">
              <a:rPr lang="da-DK" smtClean="0"/>
              <a:t>26</a:t>
            </a:fld>
            <a:endParaRPr lang="da-DK"/>
          </a:p>
        </p:txBody>
      </p:sp>
    </p:spTree>
    <p:extLst>
      <p:ext uri="{BB962C8B-B14F-4D97-AF65-F5344CB8AC3E}">
        <p14:creationId xmlns:p14="http://schemas.microsoft.com/office/powerpoint/2010/main" val="4175913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txBox="1">
            <a:spLocks noGrp="1" noChangeArrowheads="1"/>
          </p:cNvSpPr>
          <p:nvPr/>
        </p:nvSpPr>
        <p:spPr bwMode="auto">
          <a:xfrm>
            <a:off x="3853078" y="9430307"/>
            <a:ext cx="2944600" cy="496332"/>
          </a:xfrm>
          <a:prstGeom prst="rect">
            <a:avLst/>
          </a:prstGeom>
          <a:noFill/>
          <a:ln w="9525">
            <a:noFill/>
            <a:miter lim="800000"/>
            <a:headEnd/>
            <a:tailEnd/>
          </a:ln>
        </p:spPr>
        <p:txBody>
          <a:bodyPr lIns="91514" tIns="45759" rIns="91514" bIns="45759" anchor="b"/>
          <a:lstStyle/>
          <a:p>
            <a:pPr algn="r">
              <a:spcBef>
                <a:spcPct val="0"/>
              </a:spcBef>
            </a:pPr>
            <a:fld id="{8B5A04EA-38D8-4E59-9663-4191840BEC7F}" type="slidenum">
              <a:rPr lang="en-GB" altLang="zh-TW" sz="1200">
                <a:solidFill>
                  <a:srgbClr val="FFFFFF"/>
                </a:solidFill>
                <a:latin typeface="Verdana" pitchFamily="34" charset="0"/>
                <a:cs typeface="新細明體"/>
              </a:rPr>
              <a:pPr algn="r">
                <a:spcBef>
                  <a:spcPct val="0"/>
                </a:spcBef>
              </a:pPr>
              <a:t>27</a:t>
            </a:fld>
            <a:endParaRPr lang="en-GB" altLang="zh-TW" sz="1200" dirty="0">
              <a:solidFill>
                <a:srgbClr val="FFFFFF"/>
              </a:solidFill>
              <a:latin typeface="Verdana" pitchFamily="34" charset="0"/>
              <a:cs typeface="新細明體"/>
            </a:endParaRPr>
          </a:p>
        </p:txBody>
      </p:sp>
      <p:sp>
        <p:nvSpPr>
          <p:cNvPr id="153602" name="Rectangle 2"/>
          <p:cNvSpPr>
            <a:spLocks noGrp="1" noRot="1" noChangeAspect="1" noChangeArrowheads="1" noTextEdit="1"/>
          </p:cNvSpPr>
          <p:nvPr>
            <p:ph type="sldImg"/>
          </p:nvPr>
        </p:nvSpPr>
        <p:spPr>
          <a:xfrm>
            <a:off x="919163" y="744538"/>
            <a:ext cx="4962525" cy="3722687"/>
          </a:xfrm>
          <a:ln/>
        </p:spPr>
      </p:sp>
      <p:sp>
        <p:nvSpPr>
          <p:cNvPr id="153603" name="Rectangle 3"/>
          <p:cNvSpPr>
            <a:spLocks noGrp="1" noChangeArrowheads="1"/>
          </p:cNvSpPr>
          <p:nvPr>
            <p:ph type="body" idx="1"/>
          </p:nvPr>
        </p:nvSpPr>
        <p:spPr>
          <a:xfrm>
            <a:off x="681357" y="4715154"/>
            <a:ext cx="5434964" cy="4466987"/>
          </a:xfrm>
          <a:noFill/>
          <a:ln/>
        </p:spPr>
        <p:txBody>
          <a:bodyPr/>
          <a:lstStyle/>
          <a:p>
            <a:pPr marL="190715" indent="-190715"/>
            <a:endParaRPr lang="fr-FR" altLang="zh-TW" dirty="0" smtClean="0">
              <a:cs typeface="新細明體"/>
            </a:endParaRPr>
          </a:p>
        </p:txBody>
      </p:sp>
    </p:spTree>
    <p:extLst>
      <p:ext uri="{BB962C8B-B14F-4D97-AF65-F5344CB8AC3E}">
        <p14:creationId xmlns:p14="http://schemas.microsoft.com/office/powerpoint/2010/main" val="1144727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1" y="4343400"/>
            <a:ext cx="5486400" cy="4407436"/>
          </a:xfrm>
        </p:spPr>
        <p:txBody>
          <a:bodyPr/>
          <a:lstStyle/>
          <a:p>
            <a:endParaRPr lang="da-DK" sz="1050" dirty="0"/>
          </a:p>
        </p:txBody>
      </p:sp>
      <p:sp>
        <p:nvSpPr>
          <p:cNvPr id="4" name="Slide Number Placeholder 3"/>
          <p:cNvSpPr>
            <a:spLocks noGrp="1"/>
          </p:cNvSpPr>
          <p:nvPr>
            <p:ph type="sldNum" sz="quarter" idx="10"/>
          </p:nvPr>
        </p:nvSpPr>
        <p:spPr/>
        <p:txBody>
          <a:bodyPr/>
          <a:lstStyle/>
          <a:p>
            <a:fld id="{C53F77BE-1B1A-407D-B8B4-021B12878F77}" type="slidenum">
              <a:rPr lang="da-DK" smtClean="0">
                <a:solidFill>
                  <a:prstClr val="black"/>
                </a:solidFill>
              </a:rPr>
              <a:pPr/>
              <a:t>28</a:t>
            </a:fld>
            <a:endParaRPr lang="da-DK">
              <a:solidFill>
                <a:prstClr val="black"/>
              </a:solidFill>
            </a:endParaRPr>
          </a:p>
        </p:txBody>
      </p:sp>
    </p:spTree>
    <p:extLst>
      <p:ext uri="{BB962C8B-B14F-4D97-AF65-F5344CB8AC3E}">
        <p14:creationId xmlns:p14="http://schemas.microsoft.com/office/powerpoint/2010/main" val="3691754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5200" y="393700"/>
            <a:ext cx="2387600" cy="1790700"/>
          </a:xfrm>
        </p:spPr>
      </p:sp>
      <p:sp>
        <p:nvSpPr>
          <p:cNvPr id="3" name="Notes Placeholder 2"/>
          <p:cNvSpPr>
            <a:spLocks noGrp="1"/>
          </p:cNvSpPr>
          <p:nvPr>
            <p:ph type="body" idx="1"/>
          </p:nvPr>
        </p:nvSpPr>
        <p:spPr>
          <a:xfrm>
            <a:off x="595765" y="2383088"/>
            <a:ext cx="5993381" cy="6633073"/>
          </a:xfrm>
        </p:spPr>
        <p:txBody>
          <a:bodyPr/>
          <a:lstStyle/>
          <a:p>
            <a:endParaRPr lang="da-DK" sz="10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BFA8FF0C-F04C-444C-B46C-F6109F7A16D6}" type="slidenum">
              <a:rPr lang="da-DK" smtClean="0">
                <a:solidFill>
                  <a:prstClr val="black"/>
                </a:solidFill>
              </a:rPr>
              <a:pPr/>
              <a:t>29</a:t>
            </a:fld>
            <a:endParaRPr lang="da-DK">
              <a:solidFill>
                <a:prstClr val="black"/>
              </a:solidFill>
            </a:endParaRPr>
          </a:p>
        </p:txBody>
      </p:sp>
    </p:spTree>
    <p:extLst>
      <p:ext uri="{BB962C8B-B14F-4D97-AF65-F5344CB8AC3E}">
        <p14:creationId xmlns:p14="http://schemas.microsoft.com/office/powerpoint/2010/main" val="2802473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1" y="4343400"/>
            <a:ext cx="5486400" cy="4407436"/>
          </a:xfrm>
        </p:spPr>
        <p:txBody>
          <a:bodyPr/>
          <a:lstStyle/>
          <a:p>
            <a:endParaRPr lang="da-DK" sz="1100" dirty="0"/>
          </a:p>
        </p:txBody>
      </p:sp>
      <p:sp>
        <p:nvSpPr>
          <p:cNvPr id="4" name="Slide Number Placeholder 3"/>
          <p:cNvSpPr>
            <a:spLocks noGrp="1"/>
          </p:cNvSpPr>
          <p:nvPr>
            <p:ph type="sldNum" sz="quarter" idx="10"/>
          </p:nvPr>
        </p:nvSpPr>
        <p:spPr/>
        <p:txBody>
          <a:bodyPr/>
          <a:lstStyle/>
          <a:p>
            <a:fld id="{C53F77BE-1B1A-407D-B8B4-021B12878F77}" type="slidenum">
              <a:rPr lang="da-DK" smtClean="0">
                <a:solidFill>
                  <a:prstClr val="black"/>
                </a:solidFill>
              </a:rPr>
              <a:pPr/>
              <a:t>30</a:t>
            </a:fld>
            <a:endParaRPr lang="da-DK">
              <a:solidFill>
                <a:prstClr val="black"/>
              </a:solidFill>
            </a:endParaRPr>
          </a:p>
        </p:txBody>
      </p:sp>
    </p:spTree>
    <p:extLst>
      <p:ext uri="{BB962C8B-B14F-4D97-AF65-F5344CB8AC3E}">
        <p14:creationId xmlns:p14="http://schemas.microsoft.com/office/powerpoint/2010/main" val="3252300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1" y="4343400"/>
            <a:ext cx="5486400" cy="4407436"/>
          </a:xfrm>
        </p:spPr>
        <p:txBody>
          <a:bodyPr/>
          <a:lstStyle/>
          <a:p>
            <a:endParaRPr lang="da-DK" sz="1100" dirty="0"/>
          </a:p>
        </p:txBody>
      </p:sp>
      <p:sp>
        <p:nvSpPr>
          <p:cNvPr id="4" name="Slide Number Placeholder 3"/>
          <p:cNvSpPr>
            <a:spLocks noGrp="1"/>
          </p:cNvSpPr>
          <p:nvPr>
            <p:ph type="sldNum" sz="quarter" idx="10"/>
          </p:nvPr>
        </p:nvSpPr>
        <p:spPr/>
        <p:txBody>
          <a:bodyPr/>
          <a:lstStyle/>
          <a:p>
            <a:fld id="{C53F77BE-1B1A-407D-B8B4-021B12878F77}" type="slidenum">
              <a:rPr lang="da-DK" smtClean="0">
                <a:solidFill>
                  <a:prstClr val="black"/>
                </a:solidFill>
              </a:rPr>
              <a:pPr/>
              <a:t>31</a:t>
            </a:fld>
            <a:endParaRPr lang="da-DK">
              <a:solidFill>
                <a:prstClr val="black"/>
              </a:solidFill>
            </a:endParaRPr>
          </a:p>
        </p:txBody>
      </p:sp>
    </p:spTree>
    <p:extLst>
      <p:ext uri="{BB962C8B-B14F-4D97-AF65-F5344CB8AC3E}">
        <p14:creationId xmlns:p14="http://schemas.microsoft.com/office/powerpoint/2010/main" val="1435722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Artikel 489 og 490</a:t>
            </a:r>
            <a:endParaRPr lang="da-DK" dirty="0"/>
          </a:p>
        </p:txBody>
      </p:sp>
      <p:sp>
        <p:nvSpPr>
          <p:cNvPr id="4" name="Slide Number Placeholder 3"/>
          <p:cNvSpPr>
            <a:spLocks noGrp="1"/>
          </p:cNvSpPr>
          <p:nvPr>
            <p:ph type="sldNum" sz="quarter" idx="10"/>
          </p:nvPr>
        </p:nvSpPr>
        <p:spPr/>
        <p:txBody>
          <a:bodyPr/>
          <a:lstStyle/>
          <a:p>
            <a:fld id="{4A426251-0EF9-476B-92C8-BC4528CE61B1}" type="slidenum">
              <a:rPr lang="en-GB" smtClean="0"/>
              <a:pPr/>
              <a:t>34</a:t>
            </a:fld>
            <a:endParaRPr lang="en-GB" dirty="0"/>
          </a:p>
        </p:txBody>
      </p:sp>
    </p:spTree>
    <p:extLst>
      <p:ext uri="{BB962C8B-B14F-4D97-AF65-F5344CB8AC3E}">
        <p14:creationId xmlns:p14="http://schemas.microsoft.com/office/powerpoint/2010/main" val="18460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Nye </a:t>
            </a:r>
            <a:r>
              <a:rPr lang="da-DK" dirty="0" err="1" smtClean="0"/>
              <a:t>FMS´er</a:t>
            </a:r>
            <a:r>
              <a:rPr lang="da-DK" baseline="0" dirty="0" smtClean="0"/>
              <a:t>: CPH Capital FMS A/S (10. januar 2013), Miranova FMS A/S (9. januar 2013), PP Capital Asset Management  FMS A/S (22. august 2013)</a:t>
            </a:r>
          </a:p>
          <a:p>
            <a:r>
              <a:rPr lang="da-DK" baseline="0" dirty="0" smtClean="0"/>
              <a:t>Afgange af </a:t>
            </a:r>
            <a:r>
              <a:rPr lang="da-DK" baseline="0" dirty="0" err="1" smtClean="0"/>
              <a:t>FMS´ere</a:t>
            </a:r>
            <a:r>
              <a:rPr lang="da-DK" baseline="0" dirty="0" smtClean="0"/>
              <a:t>: Alfred Berg FMS er solgt til Formuepleje og </a:t>
            </a:r>
            <a:r>
              <a:rPr lang="da-DK" dirty="0" smtClean="0"/>
              <a:t>Hauser </a:t>
            </a:r>
            <a:r>
              <a:rPr lang="da-DK" dirty="0" err="1" smtClean="0"/>
              <a:t>Securities</a:t>
            </a:r>
            <a:r>
              <a:rPr lang="da-DK" dirty="0" smtClean="0"/>
              <a:t> Fondsmæglerselskab fik inddraget tilladelsen ultimo december 2012</a:t>
            </a:r>
            <a:endParaRPr lang="da-DK" baseline="0" dirty="0" smtClean="0"/>
          </a:p>
          <a:p>
            <a:endParaRPr lang="da-DK" baseline="0" dirty="0" smtClean="0"/>
          </a:p>
        </p:txBody>
      </p:sp>
      <p:sp>
        <p:nvSpPr>
          <p:cNvPr id="4" name="Slide Number Placeholder 3"/>
          <p:cNvSpPr>
            <a:spLocks noGrp="1"/>
          </p:cNvSpPr>
          <p:nvPr>
            <p:ph type="sldNum" sz="quarter" idx="10"/>
          </p:nvPr>
        </p:nvSpPr>
        <p:spPr/>
        <p:txBody>
          <a:bodyPr/>
          <a:lstStyle/>
          <a:p>
            <a:fld id="{9BC1FD29-D5BC-43A3-98AB-F5D4ADA9AED2}" type="slidenum">
              <a:rPr lang="da-DK" smtClean="0"/>
              <a:t>4</a:t>
            </a:fld>
            <a:endParaRPr lang="da-DK"/>
          </a:p>
        </p:txBody>
      </p:sp>
    </p:spTree>
    <p:extLst>
      <p:ext uri="{BB962C8B-B14F-4D97-AF65-F5344CB8AC3E}">
        <p14:creationId xmlns:p14="http://schemas.microsoft.com/office/powerpoint/2010/main" val="2334078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Logo </a:t>
            </a:r>
            <a:r>
              <a:rPr lang="en-GB" dirty="0" err="1" smtClean="0"/>
              <a:t>er</a:t>
            </a:r>
            <a:r>
              <a:rPr lang="en-GB" dirty="0" smtClean="0"/>
              <a:t> </a:t>
            </a:r>
            <a:r>
              <a:rPr lang="en-GB" dirty="0" err="1" smtClean="0"/>
              <a:t>altid</a:t>
            </a:r>
            <a:r>
              <a:rPr lang="en-GB" dirty="0" smtClean="0"/>
              <a:t> </a:t>
            </a:r>
            <a:r>
              <a:rPr lang="en-GB" dirty="0" err="1" smtClean="0"/>
              <a:t>venstrestillet</a:t>
            </a:r>
            <a:r>
              <a:rPr lang="en-GB" dirty="0" smtClean="0"/>
              <a:t> </a:t>
            </a:r>
            <a:r>
              <a:rPr lang="en-GB" dirty="0" err="1" smtClean="0"/>
              <a:t>og</a:t>
            </a:r>
            <a:r>
              <a:rPr lang="en-GB" dirty="0" smtClean="0"/>
              <a:t> </a:t>
            </a:r>
            <a:r>
              <a:rPr lang="en-GB" dirty="0" err="1" smtClean="0"/>
              <a:t>der</a:t>
            </a:r>
            <a:r>
              <a:rPr lang="en-GB" dirty="0" smtClean="0"/>
              <a:t> </a:t>
            </a:r>
            <a:r>
              <a:rPr lang="en-GB" dirty="0" err="1" smtClean="0"/>
              <a:t>er</a:t>
            </a:r>
            <a:r>
              <a:rPr lang="en-GB" dirty="0" smtClean="0"/>
              <a:t> </a:t>
            </a:r>
            <a:r>
              <a:rPr lang="en-GB" dirty="0" err="1" smtClean="0"/>
              <a:t>altid</a:t>
            </a:r>
            <a:r>
              <a:rPr lang="en-GB" dirty="0" smtClean="0"/>
              <a:t> </a:t>
            </a:r>
            <a:r>
              <a:rPr lang="en-GB" dirty="0" err="1" smtClean="0"/>
              <a:t>legaltekst</a:t>
            </a:r>
            <a:r>
              <a:rPr lang="en-GB" dirty="0" smtClean="0"/>
              <a:t> </a:t>
            </a:r>
            <a:r>
              <a:rPr lang="en-GB" dirty="0" err="1" smtClean="0"/>
              <a:t>på</a:t>
            </a:r>
            <a:r>
              <a:rPr lang="en-GB" dirty="0" smtClean="0"/>
              <a:t> </a:t>
            </a:r>
            <a:r>
              <a:rPr lang="en-GB" dirty="0" err="1" smtClean="0"/>
              <a:t>bagsiden</a:t>
            </a:r>
            <a:r>
              <a:rPr lang="en-GB" dirty="0" smtClean="0"/>
              <a:t>.</a:t>
            </a:r>
            <a:endParaRPr lang="en-GB" dirty="0"/>
          </a:p>
        </p:txBody>
      </p:sp>
      <p:sp>
        <p:nvSpPr>
          <p:cNvPr id="4" name="Slide Number Placeholder 3"/>
          <p:cNvSpPr>
            <a:spLocks noGrp="1"/>
          </p:cNvSpPr>
          <p:nvPr>
            <p:ph type="sldNum" sz="quarter" idx="10"/>
          </p:nvPr>
        </p:nvSpPr>
        <p:spPr/>
        <p:txBody>
          <a:bodyPr/>
          <a:lstStyle/>
          <a:p>
            <a:fld id="{9C0E87F9-F481-41BC-A76D-7B9463CCAE06}" type="slidenum">
              <a:rPr lang="en-GB" smtClean="0"/>
              <a:pPr/>
              <a:t>36</a:t>
            </a:fld>
            <a:endParaRPr lang="en-GB"/>
          </a:p>
        </p:txBody>
      </p:sp>
    </p:spTree>
    <p:extLst>
      <p:ext uri="{BB962C8B-B14F-4D97-AF65-F5344CB8AC3E}">
        <p14:creationId xmlns:p14="http://schemas.microsoft.com/office/powerpoint/2010/main" val="3631356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aseline="0" dirty="0" smtClean="0"/>
          </a:p>
        </p:txBody>
      </p:sp>
      <p:sp>
        <p:nvSpPr>
          <p:cNvPr id="4" name="Slide Number Placeholder 3"/>
          <p:cNvSpPr>
            <a:spLocks noGrp="1"/>
          </p:cNvSpPr>
          <p:nvPr>
            <p:ph type="sldNum" sz="quarter" idx="10"/>
          </p:nvPr>
        </p:nvSpPr>
        <p:spPr/>
        <p:txBody>
          <a:bodyPr/>
          <a:lstStyle/>
          <a:p>
            <a:fld id="{9BC1FD29-D5BC-43A3-98AB-F5D4ADA9AED2}" type="slidenum">
              <a:rPr lang="da-DK" smtClean="0"/>
              <a:t>7</a:t>
            </a:fld>
            <a:endParaRPr lang="da-DK"/>
          </a:p>
        </p:txBody>
      </p:sp>
    </p:spTree>
    <p:extLst>
      <p:ext uri="{BB962C8B-B14F-4D97-AF65-F5344CB8AC3E}">
        <p14:creationId xmlns:p14="http://schemas.microsoft.com/office/powerpoint/2010/main" val="40372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aseline="0" dirty="0" smtClean="0"/>
              <a:t>I relation til ISB, så skal det dokumenteres, at den øverste ledelse har forholdt sig til samtlige risici</a:t>
            </a:r>
          </a:p>
          <a:p>
            <a:endParaRPr lang="da-DK" baseline="0" dirty="0" smtClean="0"/>
          </a:p>
          <a:p>
            <a:r>
              <a:rPr lang="da-DK" baseline="0" dirty="0" smtClean="0"/>
              <a:t>I relation til lønpolitikken kan der udbetales en ureguleret bonus på 100 t.kr.</a:t>
            </a:r>
          </a:p>
          <a:p>
            <a:endParaRPr lang="da-DK" baseline="0" dirty="0" smtClean="0"/>
          </a:p>
          <a:p>
            <a:endParaRPr lang="da-DK" baseline="0" dirty="0" smtClean="0"/>
          </a:p>
        </p:txBody>
      </p:sp>
      <p:sp>
        <p:nvSpPr>
          <p:cNvPr id="4" name="Slide Number Placeholder 3"/>
          <p:cNvSpPr>
            <a:spLocks noGrp="1"/>
          </p:cNvSpPr>
          <p:nvPr>
            <p:ph type="sldNum" sz="quarter" idx="10"/>
          </p:nvPr>
        </p:nvSpPr>
        <p:spPr/>
        <p:txBody>
          <a:bodyPr/>
          <a:lstStyle/>
          <a:p>
            <a:fld id="{9BC1FD29-D5BC-43A3-98AB-F5D4ADA9AED2}" type="slidenum">
              <a:rPr lang="da-DK" smtClean="0"/>
              <a:t>8</a:t>
            </a:fld>
            <a:endParaRPr lang="da-DK"/>
          </a:p>
        </p:txBody>
      </p:sp>
    </p:spTree>
    <p:extLst>
      <p:ext uri="{BB962C8B-B14F-4D97-AF65-F5344CB8AC3E}">
        <p14:creationId xmlns:p14="http://schemas.microsoft.com/office/powerpoint/2010/main" val="91891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aseline="0" dirty="0" smtClean="0"/>
          </a:p>
        </p:txBody>
      </p:sp>
      <p:sp>
        <p:nvSpPr>
          <p:cNvPr id="4" name="Slide Number Placeholder 3"/>
          <p:cNvSpPr>
            <a:spLocks noGrp="1"/>
          </p:cNvSpPr>
          <p:nvPr>
            <p:ph type="sldNum" sz="quarter" idx="10"/>
          </p:nvPr>
        </p:nvSpPr>
        <p:spPr/>
        <p:txBody>
          <a:bodyPr/>
          <a:lstStyle/>
          <a:p>
            <a:fld id="{9BC1FD29-D5BC-43A3-98AB-F5D4ADA9AED2}" type="slidenum">
              <a:rPr lang="da-DK" smtClean="0"/>
              <a:t>9</a:t>
            </a:fld>
            <a:endParaRPr lang="da-DK"/>
          </a:p>
        </p:txBody>
      </p:sp>
    </p:spTree>
    <p:extLst>
      <p:ext uri="{BB962C8B-B14F-4D97-AF65-F5344CB8AC3E}">
        <p14:creationId xmlns:p14="http://schemas.microsoft.com/office/powerpoint/2010/main" val="1232447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txBox="1">
            <a:spLocks noGrp="1" noChangeArrowheads="1"/>
          </p:cNvSpPr>
          <p:nvPr/>
        </p:nvSpPr>
        <p:spPr bwMode="auto">
          <a:xfrm>
            <a:off x="3853078" y="9430307"/>
            <a:ext cx="2944600" cy="496332"/>
          </a:xfrm>
          <a:prstGeom prst="rect">
            <a:avLst/>
          </a:prstGeom>
          <a:noFill/>
          <a:ln w="9525">
            <a:noFill/>
            <a:miter lim="800000"/>
            <a:headEnd/>
            <a:tailEnd/>
          </a:ln>
        </p:spPr>
        <p:txBody>
          <a:bodyPr lIns="91514" tIns="45759" rIns="91514" bIns="45759" anchor="b"/>
          <a:lstStyle/>
          <a:p>
            <a:pPr algn="r">
              <a:spcBef>
                <a:spcPct val="0"/>
              </a:spcBef>
            </a:pPr>
            <a:fld id="{8B5A04EA-38D8-4E59-9663-4191840BEC7F}" type="slidenum">
              <a:rPr lang="en-GB" altLang="zh-TW" sz="1200">
                <a:solidFill>
                  <a:srgbClr val="FFFFFF"/>
                </a:solidFill>
                <a:latin typeface="Verdana" pitchFamily="34" charset="0"/>
                <a:cs typeface="新細明體"/>
              </a:rPr>
              <a:pPr algn="r">
                <a:spcBef>
                  <a:spcPct val="0"/>
                </a:spcBef>
              </a:pPr>
              <a:t>10</a:t>
            </a:fld>
            <a:endParaRPr lang="en-GB" altLang="zh-TW" sz="1200" dirty="0">
              <a:solidFill>
                <a:srgbClr val="FFFFFF"/>
              </a:solidFill>
              <a:latin typeface="Verdana" pitchFamily="34" charset="0"/>
              <a:cs typeface="新細明體"/>
            </a:endParaRPr>
          </a:p>
        </p:txBody>
      </p:sp>
      <p:sp>
        <p:nvSpPr>
          <p:cNvPr id="153602" name="Rectangle 2"/>
          <p:cNvSpPr>
            <a:spLocks noGrp="1" noRot="1" noChangeAspect="1" noChangeArrowheads="1" noTextEdit="1"/>
          </p:cNvSpPr>
          <p:nvPr>
            <p:ph type="sldImg"/>
          </p:nvPr>
        </p:nvSpPr>
        <p:spPr>
          <a:xfrm>
            <a:off x="919163" y="744538"/>
            <a:ext cx="4962525" cy="3722687"/>
          </a:xfrm>
          <a:ln/>
        </p:spPr>
      </p:sp>
      <p:sp>
        <p:nvSpPr>
          <p:cNvPr id="153603" name="Rectangle 3"/>
          <p:cNvSpPr>
            <a:spLocks noGrp="1" noChangeArrowheads="1"/>
          </p:cNvSpPr>
          <p:nvPr>
            <p:ph type="body" idx="1"/>
          </p:nvPr>
        </p:nvSpPr>
        <p:spPr>
          <a:xfrm>
            <a:off x="681357" y="4715154"/>
            <a:ext cx="5434964" cy="4466987"/>
          </a:xfrm>
          <a:noFill/>
          <a:ln/>
        </p:spPr>
        <p:txBody>
          <a:bodyPr/>
          <a:lstStyle/>
          <a:p>
            <a:pPr marL="190715" indent="-190715"/>
            <a:endParaRPr lang="fr-FR" altLang="zh-TW" dirty="0" smtClean="0">
              <a:cs typeface="新細明體"/>
            </a:endParaRPr>
          </a:p>
        </p:txBody>
      </p:sp>
    </p:spTree>
    <p:extLst>
      <p:ext uri="{BB962C8B-B14F-4D97-AF65-F5344CB8AC3E}">
        <p14:creationId xmlns:p14="http://schemas.microsoft.com/office/powerpoint/2010/main" val="1271379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aseline="0" dirty="0" smtClean="0"/>
          </a:p>
        </p:txBody>
      </p:sp>
      <p:sp>
        <p:nvSpPr>
          <p:cNvPr id="4" name="Slide Number Placeholder 3"/>
          <p:cNvSpPr>
            <a:spLocks noGrp="1"/>
          </p:cNvSpPr>
          <p:nvPr>
            <p:ph type="sldNum" sz="quarter" idx="10"/>
          </p:nvPr>
        </p:nvSpPr>
        <p:spPr/>
        <p:txBody>
          <a:bodyPr/>
          <a:lstStyle/>
          <a:p>
            <a:fld id="{9BC1FD29-D5BC-43A3-98AB-F5D4ADA9AED2}" type="slidenum">
              <a:rPr lang="da-DK" smtClean="0"/>
              <a:t>11</a:t>
            </a:fld>
            <a:endParaRPr lang="da-DK"/>
          </a:p>
        </p:txBody>
      </p:sp>
    </p:spTree>
    <p:extLst>
      <p:ext uri="{BB962C8B-B14F-4D97-AF65-F5344CB8AC3E}">
        <p14:creationId xmlns:p14="http://schemas.microsoft.com/office/powerpoint/2010/main" val="1676310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aseline="0" dirty="0" smtClean="0"/>
          </a:p>
        </p:txBody>
      </p:sp>
      <p:sp>
        <p:nvSpPr>
          <p:cNvPr id="4" name="Slide Number Placeholder 3"/>
          <p:cNvSpPr>
            <a:spLocks noGrp="1"/>
          </p:cNvSpPr>
          <p:nvPr>
            <p:ph type="sldNum" sz="quarter" idx="10"/>
          </p:nvPr>
        </p:nvSpPr>
        <p:spPr/>
        <p:txBody>
          <a:bodyPr/>
          <a:lstStyle/>
          <a:p>
            <a:fld id="{9BC1FD29-D5BC-43A3-98AB-F5D4ADA9AED2}" type="slidenum">
              <a:rPr lang="da-DK" smtClean="0"/>
              <a:t>12</a:t>
            </a:fld>
            <a:endParaRPr lang="da-DK"/>
          </a:p>
        </p:txBody>
      </p:sp>
    </p:spTree>
    <p:extLst>
      <p:ext uri="{BB962C8B-B14F-4D97-AF65-F5344CB8AC3E}">
        <p14:creationId xmlns:p14="http://schemas.microsoft.com/office/powerpoint/2010/main" val="3969095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a:xfrm>
            <a:off x="1142820" y="2886328"/>
            <a:ext cx="5215130" cy="328359"/>
          </a:xfrm>
        </p:spPr>
        <p:txBody>
          <a:bodyPr/>
          <a:lstStyle>
            <a:lvl1pPr>
              <a:lnSpc>
                <a:spcPts val="2800"/>
              </a:lnSpc>
              <a:defRPr sz="2800" b="0" baseline="0" smtClean="0">
                <a:latin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a:xfrm>
            <a:off x="381600" y="6080400"/>
            <a:ext cx="4740104" cy="303897"/>
          </a:xfrm>
        </p:spPr>
        <p:txBody>
          <a:bodyPr/>
          <a:lstStyle>
            <a:lvl1pPr marL="0" indent="0">
              <a:lnSpc>
                <a:spcPts val="1995"/>
              </a:lnSpc>
              <a:defRPr sz="1800" b="1" smtClean="0"/>
            </a:lvl1pPr>
          </a:lstStyle>
          <a:p>
            <a:r>
              <a:rPr lang="en-US" smtClean="0"/>
              <a:t>Click to edit Master subtitle style</a:t>
            </a:r>
            <a:endParaRPr dirty="0" smtClean="0"/>
          </a:p>
        </p:txBody>
      </p:sp>
      <p:pic>
        <p:nvPicPr>
          <p:cNvPr id="120841" name="Picture 5" descr="DEL_PRI_RGB"/>
          <p:cNvPicPr>
            <a:picLocks noChangeArrowheads="1"/>
          </p:cNvPicPr>
          <p:nvPr/>
        </p:nvPicPr>
        <p:blipFill>
          <a:blip r:embed="rId2" cstate="print"/>
          <a:srcRect l="12770" t="27351" r="9871" b="25598"/>
          <a:stretch>
            <a:fillRect/>
          </a:stretch>
        </p:blipFill>
        <p:spPr bwMode="auto">
          <a:xfrm>
            <a:off x="381600" y="253483"/>
            <a:ext cx="2003572" cy="470551"/>
          </a:xfrm>
          <a:prstGeom prst="rect">
            <a:avLst/>
          </a:prstGeom>
          <a:noFill/>
          <a:ln w="9525">
            <a:noFill/>
            <a:miter lim="800000"/>
            <a:headEnd/>
            <a:tailEnd/>
          </a:ln>
        </p:spPr>
      </p:pic>
      <p:sp>
        <p:nvSpPr>
          <p:cNvPr id="6" name="Text Placeholder 5"/>
          <p:cNvSpPr>
            <a:spLocks noGrp="1"/>
          </p:cNvSpPr>
          <p:nvPr>
            <p:ph type="body" sz="quarter" idx="10" hasCustomPrompt="1"/>
          </p:nvPr>
        </p:nvSpPr>
        <p:spPr>
          <a:xfrm>
            <a:off x="1142976" y="3235788"/>
            <a:ext cx="5214974" cy="364224"/>
          </a:xfrm>
        </p:spPr>
        <p:txBody>
          <a:bodyPr/>
          <a:lstStyle>
            <a:lvl1pPr marL="0" indent="0">
              <a:lnSpc>
                <a:spcPts val="2800"/>
              </a:lnSpc>
              <a:spcAft>
                <a:spcPts val="0"/>
              </a:spcAft>
              <a:defRPr sz="2800" baseline="0">
                <a:solidFill>
                  <a:schemeClr val="accent2"/>
                </a:solidFill>
                <a:latin typeface="Times New Roman" pitchFamily="18" charset="0"/>
                <a:cs typeface="Times New Roman" pitchFamily="18" charset="0"/>
              </a:defRPr>
            </a:lvl1pPr>
            <a:lvl2pPr>
              <a:buNone/>
              <a:defRPr/>
            </a:lvl2pPr>
            <a:lvl3pPr>
              <a:buNone/>
              <a:defRPr/>
            </a:lvl3pPr>
            <a:lvl4pPr>
              <a:buNone/>
              <a:defRPr/>
            </a:lvl4pPr>
            <a:lvl5pPr>
              <a:buNone/>
              <a:defRPr/>
            </a:lvl5pPr>
          </a:lstStyle>
          <a:p>
            <a:pPr lvl="0"/>
            <a:r>
              <a:rPr lang="en-US" dirty="0" smtClean="0"/>
              <a:t>Click to add title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5" name="Rectangle 5"/>
          <p:cNvSpPr>
            <a:spLocks noGrp="1" noChangeArrowheads="1"/>
          </p:cNvSpPr>
          <p:nvPr>
            <p:ph type="sldNum" sz="quarter" idx="11"/>
          </p:nvPr>
        </p:nvSpPr>
        <p:spPr>
          <a:xfrm>
            <a:off x="373674" y="6523279"/>
            <a:ext cx="1905000" cy="122237"/>
          </a:xfrm>
          <a:ln/>
        </p:spPr>
        <p:txBody>
          <a:bodyPr/>
          <a:lstStyle>
            <a:lvl1pPr>
              <a:defRPr/>
            </a:lvl1pPr>
          </a:lstStyle>
          <a:p>
            <a:pPr>
              <a:defRPr/>
            </a:pPr>
            <a:fld id="{AC3AFB1C-72C2-4C62-92DF-565DCA47F9BE}" type="slidenum">
              <a:rPr lang="en-GB" altLang="en-GB"/>
              <a:pPr>
                <a:defRPr/>
              </a:pPr>
              <a:t>‹#›</a:t>
            </a:fld>
            <a:endParaRPr lang="en-GB" altLang="en-GB" dirty="0"/>
          </a:p>
        </p:txBody>
      </p:sp>
      <p:sp>
        <p:nvSpPr>
          <p:cNvPr id="6" name="Footer Placeholder 3"/>
          <p:cNvSpPr>
            <a:spLocks noGrp="1"/>
          </p:cNvSpPr>
          <p:nvPr>
            <p:ph type="ftr" sz="quarter" idx="10"/>
          </p:nvPr>
        </p:nvSpPr>
        <p:spPr>
          <a:xfrm>
            <a:off x="698704" y="6530737"/>
            <a:ext cx="5243146" cy="122237"/>
          </a:xfrm>
        </p:spPr>
        <p:txBody>
          <a:bodyPr/>
          <a:lstStyle/>
          <a:p>
            <a:r>
              <a:rPr lang="da-DK" altLang="en-GB" dirty="0" smtClean="0"/>
              <a:t>Workshops i 2014 for datacentralernes pengeinstitutter</a:t>
            </a:r>
            <a:endParaRPr lang="en-GB" altLang="en-GB" dirty="0"/>
          </a:p>
        </p:txBody>
      </p:sp>
    </p:spTree>
    <p:extLst>
      <p:ext uri="{BB962C8B-B14F-4D97-AF65-F5344CB8AC3E}">
        <p14:creationId xmlns:p14="http://schemas.microsoft.com/office/powerpoint/2010/main" val="32590503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4" name="Rectangle 5"/>
          <p:cNvSpPr>
            <a:spLocks noGrp="1" noChangeArrowheads="1"/>
          </p:cNvSpPr>
          <p:nvPr>
            <p:ph type="sldNum" sz="quarter" idx="11"/>
          </p:nvPr>
        </p:nvSpPr>
        <p:spPr>
          <a:ln/>
        </p:spPr>
        <p:txBody>
          <a:bodyPr/>
          <a:lstStyle>
            <a:lvl1pPr>
              <a:defRPr/>
            </a:lvl1pPr>
          </a:lstStyle>
          <a:p>
            <a:pPr>
              <a:defRPr/>
            </a:pPr>
            <a:fld id="{9411B72D-6E9A-4AA6-860F-4C022F8489FF}" type="slidenum">
              <a:rPr lang="en-GB" altLang="en-GB"/>
              <a:pPr>
                <a:defRPr/>
              </a:pPr>
              <a:t>‹#›</a:t>
            </a:fld>
            <a:endParaRPr lang="en-GB" altLang="en-GB" dirty="0"/>
          </a:p>
        </p:txBody>
      </p:sp>
      <p:sp>
        <p:nvSpPr>
          <p:cNvPr id="5" name="Footer Placeholder 3"/>
          <p:cNvSpPr>
            <a:spLocks noGrp="1"/>
          </p:cNvSpPr>
          <p:nvPr>
            <p:ph type="ftr" sz="quarter" idx="10"/>
          </p:nvPr>
        </p:nvSpPr>
        <p:spPr>
          <a:xfrm>
            <a:off x="698704" y="6530737"/>
            <a:ext cx="5243146" cy="122237"/>
          </a:xfrm>
        </p:spPr>
        <p:txBody>
          <a:bodyPr/>
          <a:lstStyle/>
          <a:p>
            <a:r>
              <a:rPr lang="da-DK" altLang="en-GB" dirty="0" smtClean="0"/>
              <a:t>Workshops i 2014 for datacentralernes pengeinstitutter</a:t>
            </a:r>
            <a:endParaRPr lang="en-GB" altLang="en-GB" dirty="0"/>
          </a:p>
        </p:txBody>
      </p:sp>
    </p:spTree>
    <p:extLst>
      <p:ext uri="{BB962C8B-B14F-4D97-AF65-F5344CB8AC3E}">
        <p14:creationId xmlns:p14="http://schemas.microsoft.com/office/powerpoint/2010/main" val="2383169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tekstbok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E3D930-4A7F-42F1-B01B-C77C8BA23BF4}" type="slidenum">
              <a:rPr lang="da-DK" smtClean="0"/>
              <a:t>‹#›</a:t>
            </a:fld>
            <a:endParaRPr lang="da-DK"/>
          </a:p>
        </p:txBody>
      </p:sp>
      <p:sp>
        <p:nvSpPr>
          <p:cNvPr id="4" name="Footer Placeholder 3"/>
          <p:cNvSpPr>
            <a:spLocks noGrp="1"/>
          </p:cNvSpPr>
          <p:nvPr>
            <p:ph type="ftr" sz="quarter" idx="11"/>
          </p:nvPr>
        </p:nvSpPr>
        <p:spPr/>
        <p:txBody>
          <a:bodyPr/>
          <a:lstStyle/>
          <a:p>
            <a:endParaRPr lang="da-DK"/>
          </a:p>
        </p:txBody>
      </p:sp>
      <p:sp>
        <p:nvSpPr>
          <p:cNvPr id="5" name="Text Placeholder 2"/>
          <p:cNvSpPr>
            <a:spLocks noGrp="1"/>
          </p:cNvSpPr>
          <p:nvPr>
            <p:ph idx="1" hasCustomPrompt="1"/>
          </p:nvPr>
        </p:nvSpPr>
        <p:spPr bwMode="auto">
          <a:xfrm>
            <a:off x="396000" y="1123201"/>
            <a:ext cx="8352000" cy="5187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258" rtl="0" eaLnBrk="1" fontAlgn="base" latinLnBrk="0" hangingPunct="1">
              <a:lnSpc>
                <a:spcPct val="100000"/>
              </a:lnSpc>
              <a:spcBef>
                <a:spcPct val="0"/>
              </a:spcBef>
              <a:spcAft>
                <a:spcPts val="300"/>
              </a:spcAft>
              <a:buClrTx/>
              <a:buSzTx/>
              <a:buFont typeface="Arial" charset="0"/>
              <a:buNone/>
              <a:tabLst/>
              <a:defRPr sz="2000" b="0">
                <a:latin typeface="+mn-lt"/>
              </a:defRPr>
            </a:lvl1pPr>
            <a:lvl2pPr marL="182281" marR="0" indent="-182281"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2pPr>
            <a:lvl3pPr marL="357444" marR="0" indent="-175162"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3pPr>
            <a:lvl4pPr marL="539725" marR="0" indent="-182281"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4pPr>
            <a:lvl5pPr marL="712039" marR="0" indent="-172314"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5p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4"/>
            <a:endParaRPr lang="en-US" dirty="0" smtClean="0"/>
          </a:p>
        </p:txBody>
      </p:sp>
      <p:sp>
        <p:nvSpPr>
          <p:cNvPr id="9" name="Title Placeholder 1"/>
          <p:cNvSpPr>
            <a:spLocks noGrp="1"/>
          </p:cNvSpPr>
          <p:nvPr>
            <p:ph type="title"/>
          </p:nvPr>
        </p:nvSpPr>
        <p:spPr bwMode="auto">
          <a:xfrm>
            <a:off x="396000" y="298800"/>
            <a:ext cx="8352000" cy="594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8" name="TextBox 7"/>
          <p:cNvSpPr txBox="1"/>
          <p:nvPr/>
        </p:nvSpPr>
        <p:spPr>
          <a:xfrm>
            <a:off x="7104926" y="6555600"/>
            <a:ext cx="1643074" cy="107722"/>
          </a:xfrm>
          <a:prstGeom prst="rect">
            <a:avLst/>
          </a:prstGeom>
          <a:noFill/>
        </p:spPr>
        <p:txBody>
          <a:bodyPr wrap="square" lIns="0" tIns="0" rIns="0" bIns="0" rtlCol="0">
            <a:spAutoFit/>
          </a:bodyPr>
          <a:lstStyle/>
          <a:p>
            <a:pPr algn="r"/>
            <a:r>
              <a:rPr lang="en-GB" sz="700" dirty="0" smtClean="0">
                <a:solidFill>
                  <a:schemeClr val="tx2"/>
                </a:solidFill>
              </a:rPr>
              <a:t>©</a:t>
            </a:r>
            <a:r>
              <a:rPr lang="en-GB" sz="700" baseline="0" dirty="0" smtClean="0">
                <a:solidFill>
                  <a:schemeClr val="tx2"/>
                </a:solidFill>
              </a:rPr>
              <a:t> 2014 Deloitte</a:t>
            </a:r>
            <a:endParaRPr lang="en-GB" sz="700" dirty="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tekstbokse horisontal">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E3D930-4A7F-42F1-B01B-C77C8BA23BF4}" type="slidenum">
              <a:rPr lang="da-DK" smtClean="0"/>
              <a:t>‹#›</a:t>
            </a:fld>
            <a:endParaRPr lang="da-DK"/>
          </a:p>
        </p:txBody>
      </p:sp>
      <p:sp>
        <p:nvSpPr>
          <p:cNvPr id="4" name="Footer Placeholder 3"/>
          <p:cNvSpPr>
            <a:spLocks noGrp="1"/>
          </p:cNvSpPr>
          <p:nvPr>
            <p:ph type="ftr" sz="quarter" idx="11"/>
          </p:nvPr>
        </p:nvSpPr>
        <p:spPr/>
        <p:txBody>
          <a:bodyPr/>
          <a:lstStyle/>
          <a:p>
            <a:endParaRPr lang="da-DK"/>
          </a:p>
        </p:txBody>
      </p:sp>
      <p:sp>
        <p:nvSpPr>
          <p:cNvPr id="5" name="Text Placeholder 2"/>
          <p:cNvSpPr>
            <a:spLocks noGrp="1"/>
          </p:cNvSpPr>
          <p:nvPr>
            <p:ph idx="1" hasCustomPrompt="1"/>
          </p:nvPr>
        </p:nvSpPr>
        <p:spPr bwMode="auto">
          <a:xfrm>
            <a:off x="396000" y="1124744"/>
            <a:ext cx="8352000" cy="237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258" rtl="0" eaLnBrk="1" fontAlgn="base" latinLnBrk="0" hangingPunct="1">
              <a:lnSpc>
                <a:spcPct val="100000"/>
              </a:lnSpc>
              <a:spcBef>
                <a:spcPct val="0"/>
              </a:spcBef>
              <a:spcAft>
                <a:spcPts val="300"/>
              </a:spcAft>
              <a:buClrTx/>
              <a:buSzTx/>
              <a:buFont typeface="Arial" charset="0"/>
              <a:buNone/>
              <a:tabLst/>
              <a:defRPr sz="2000" b="0">
                <a:latin typeface="+mn-lt"/>
              </a:defRPr>
            </a:lvl1pPr>
            <a:lvl2pPr marL="182281" marR="0" indent="-182281"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2pPr>
            <a:lvl3pPr marL="357444" marR="0" indent="-175162"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3pPr>
            <a:lvl4pPr marL="539725" marR="0" indent="-182281"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4pPr>
            <a:lvl5pPr marL="712039" marR="0" indent="-172314"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5p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4"/>
            <a:endParaRPr lang="en-US" dirty="0" smtClean="0"/>
          </a:p>
        </p:txBody>
      </p:sp>
      <p:sp>
        <p:nvSpPr>
          <p:cNvPr id="10" name="Title Placeholder 1"/>
          <p:cNvSpPr>
            <a:spLocks noGrp="1"/>
          </p:cNvSpPr>
          <p:nvPr>
            <p:ph type="title"/>
          </p:nvPr>
        </p:nvSpPr>
        <p:spPr bwMode="auto">
          <a:xfrm>
            <a:off x="396000" y="298800"/>
            <a:ext cx="8352000" cy="594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9" name="TextBox 8"/>
          <p:cNvSpPr txBox="1"/>
          <p:nvPr/>
        </p:nvSpPr>
        <p:spPr>
          <a:xfrm>
            <a:off x="7104926" y="6555600"/>
            <a:ext cx="1643074" cy="107722"/>
          </a:xfrm>
          <a:prstGeom prst="rect">
            <a:avLst/>
          </a:prstGeom>
          <a:noFill/>
        </p:spPr>
        <p:txBody>
          <a:bodyPr wrap="square" lIns="0" tIns="0" rIns="0" bIns="0" rtlCol="0">
            <a:spAutoFit/>
          </a:bodyPr>
          <a:lstStyle/>
          <a:p>
            <a:pPr algn="r"/>
            <a:r>
              <a:rPr lang="en-GB" sz="700" dirty="0" smtClean="0">
                <a:solidFill>
                  <a:schemeClr val="tx2"/>
                </a:solidFill>
              </a:rPr>
              <a:t>©</a:t>
            </a:r>
            <a:r>
              <a:rPr lang="en-GB" sz="700" baseline="0" dirty="0" smtClean="0">
                <a:solidFill>
                  <a:schemeClr val="tx2"/>
                </a:solidFill>
              </a:rPr>
              <a:t> 2014 Deloitte</a:t>
            </a:r>
            <a:endParaRPr lang="en-GB" sz="700" dirty="0">
              <a:solidFill>
                <a:schemeClr val="tx2"/>
              </a:solidFill>
            </a:endParaRPr>
          </a:p>
        </p:txBody>
      </p:sp>
      <p:sp>
        <p:nvSpPr>
          <p:cNvPr id="11" name="Text Placeholder 2"/>
          <p:cNvSpPr>
            <a:spLocks noGrp="1"/>
          </p:cNvSpPr>
          <p:nvPr>
            <p:ph idx="12" hasCustomPrompt="1"/>
          </p:nvPr>
        </p:nvSpPr>
        <p:spPr bwMode="auto">
          <a:xfrm>
            <a:off x="396464" y="3936920"/>
            <a:ext cx="8352000" cy="237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258" rtl="0" eaLnBrk="1" fontAlgn="base" latinLnBrk="0" hangingPunct="1">
              <a:lnSpc>
                <a:spcPct val="100000"/>
              </a:lnSpc>
              <a:spcBef>
                <a:spcPct val="0"/>
              </a:spcBef>
              <a:spcAft>
                <a:spcPts val="300"/>
              </a:spcAft>
              <a:buClrTx/>
              <a:buSzTx/>
              <a:buFont typeface="Arial" charset="0"/>
              <a:buNone/>
              <a:tabLst/>
              <a:defRPr sz="2000" b="0">
                <a:latin typeface="+mn-lt"/>
              </a:defRPr>
            </a:lvl1pPr>
            <a:lvl2pPr marL="182281" marR="0" indent="-182281"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2pPr>
            <a:lvl3pPr marL="357444" marR="0" indent="-175162"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3pPr>
            <a:lvl4pPr marL="539725" marR="0" indent="-182281"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4pPr>
            <a:lvl5pPr marL="712039" marR="0" indent="-172314"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5p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4"/>
            <a:endParaRPr 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tekstbokse vertikal">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E3D930-4A7F-42F1-B01B-C77C8BA23BF4}" type="slidenum">
              <a:rPr lang="da-DK" smtClean="0"/>
              <a:t>‹#›</a:t>
            </a:fld>
            <a:endParaRPr lang="da-DK"/>
          </a:p>
        </p:txBody>
      </p:sp>
      <p:sp>
        <p:nvSpPr>
          <p:cNvPr id="4" name="Footer Placeholder 3"/>
          <p:cNvSpPr>
            <a:spLocks noGrp="1"/>
          </p:cNvSpPr>
          <p:nvPr>
            <p:ph type="ftr" sz="quarter" idx="11"/>
          </p:nvPr>
        </p:nvSpPr>
        <p:spPr/>
        <p:txBody>
          <a:bodyPr/>
          <a:lstStyle/>
          <a:p>
            <a:endParaRPr lang="da-DK"/>
          </a:p>
        </p:txBody>
      </p:sp>
      <p:sp>
        <p:nvSpPr>
          <p:cNvPr id="5" name="Text Placeholder 2"/>
          <p:cNvSpPr>
            <a:spLocks noGrp="1"/>
          </p:cNvSpPr>
          <p:nvPr>
            <p:ph idx="1" hasCustomPrompt="1"/>
          </p:nvPr>
        </p:nvSpPr>
        <p:spPr bwMode="auto">
          <a:xfrm>
            <a:off x="396000" y="1123199"/>
            <a:ext cx="3996000" cy="5187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258" rtl="0" eaLnBrk="1" fontAlgn="base" latinLnBrk="0" hangingPunct="1">
              <a:lnSpc>
                <a:spcPct val="100000"/>
              </a:lnSpc>
              <a:spcBef>
                <a:spcPct val="0"/>
              </a:spcBef>
              <a:spcAft>
                <a:spcPts val="300"/>
              </a:spcAft>
              <a:buClrTx/>
              <a:buSzTx/>
              <a:buFont typeface="Arial" charset="0"/>
              <a:buNone/>
              <a:tabLst/>
              <a:defRPr sz="2000" b="0">
                <a:latin typeface="+mn-lt"/>
              </a:defRPr>
            </a:lvl1pPr>
            <a:lvl2pPr marL="182281" marR="0" indent="-182281"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2pPr>
            <a:lvl3pPr marL="357444" marR="0" indent="-175162"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3pPr>
            <a:lvl4pPr marL="539725" marR="0" indent="-182281"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4pPr>
            <a:lvl5pPr marL="712039" marR="0" indent="-172314"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5p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4"/>
            <a:endParaRPr lang="en-US" dirty="0" smtClean="0"/>
          </a:p>
        </p:txBody>
      </p:sp>
      <p:sp>
        <p:nvSpPr>
          <p:cNvPr id="7" name="Text Placeholder 2"/>
          <p:cNvSpPr>
            <a:spLocks noGrp="1"/>
          </p:cNvSpPr>
          <p:nvPr>
            <p:ph idx="12" hasCustomPrompt="1"/>
          </p:nvPr>
        </p:nvSpPr>
        <p:spPr bwMode="auto">
          <a:xfrm>
            <a:off x="4752020" y="1123200"/>
            <a:ext cx="3996000" cy="5187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258" rtl="0" eaLnBrk="1" fontAlgn="base" latinLnBrk="0" hangingPunct="1">
              <a:lnSpc>
                <a:spcPct val="100000"/>
              </a:lnSpc>
              <a:spcBef>
                <a:spcPct val="0"/>
              </a:spcBef>
              <a:spcAft>
                <a:spcPts val="300"/>
              </a:spcAft>
              <a:buClrTx/>
              <a:buSzTx/>
              <a:buFont typeface="Arial" charset="0"/>
              <a:buNone/>
              <a:tabLst/>
              <a:defRPr sz="2000" b="0">
                <a:latin typeface="+mn-lt"/>
              </a:defRPr>
            </a:lvl1pPr>
            <a:lvl2pPr marL="182281" marR="0" indent="-182281"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2pPr>
            <a:lvl3pPr marL="357444" marR="0" indent="-175162"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3pPr>
            <a:lvl4pPr marL="539725" marR="0" indent="-182281"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4pPr>
            <a:lvl5pPr marL="712039" marR="0" indent="-172314"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5p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4"/>
            <a:endParaRPr lang="en-US" dirty="0" smtClean="0"/>
          </a:p>
        </p:txBody>
      </p:sp>
      <p:sp>
        <p:nvSpPr>
          <p:cNvPr id="9" name="TextBox 8"/>
          <p:cNvSpPr txBox="1"/>
          <p:nvPr/>
        </p:nvSpPr>
        <p:spPr>
          <a:xfrm>
            <a:off x="7104926" y="6555600"/>
            <a:ext cx="1643074" cy="107722"/>
          </a:xfrm>
          <a:prstGeom prst="rect">
            <a:avLst/>
          </a:prstGeom>
          <a:noFill/>
        </p:spPr>
        <p:txBody>
          <a:bodyPr wrap="square" lIns="0" tIns="0" rIns="0" bIns="0" rtlCol="0">
            <a:spAutoFit/>
          </a:bodyPr>
          <a:lstStyle/>
          <a:p>
            <a:pPr algn="r"/>
            <a:r>
              <a:rPr lang="en-GB" sz="700" dirty="0" smtClean="0">
                <a:solidFill>
                  <a:schemeClr val="tx2"/>
                </a:solidFill>
              </a:rPr>
              <a:t>©</a:t>
            </a:r>
            <a:r>
              <a:rPr lang="en-GB" sz="700" baseline="0" dirty="0" smtClean="0">
                <a:solidFill>
                  <a:schemeClr val="tx2"/>
                </a:solidFill>
              </a:rPr>
              <a:t> 2014 Deloitte</a:t>
            </a:r>
            <a:endParaRPr lang="en-GB" sz="700" dirty="0">
              <a:solidFill>
                <a:schemeClr val="tx2"/>
              </a:solidFill>
            </a:endParaRPr>
          </a:p>
        </p:txBody>
      </p:sp>
      <p:sp>
        <p:nvSpPr>
          <p:cNvPr id="11" name="Title Placeholder 1"/>
          <p:cNvSpPr>
            <a:spLocks noGrp="1"/>
          </p:cNvSpPr>
          <p:nvPr>
            <p:ph type="title"/>
          </p:nvPr>
        </p:nvSpPr>
        <p:spPr bwMode="auto">
          <a:xfrm>
            <a:off x="396000" y="298800"/>
            <a:ext cx="8352000" cy="594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 tekstboks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E3D930-4A7F-42F1-B01B-C77C8BA23BF4}" type="slidenum">
              <a:rPr lang="da-DK" smtClean="0"/>
              <a:t>‹#›</a:t>
            </a:fld>
            <a:endParaRPr lang="da-DK"/>
          </a:p>
        </p:txBody>
      </p:sp>
      <p:sp>
        <p:nvSpPr>
          <p:cNvPr id="4" name="Footer Placeholder 3"/>
          <p:cNvSpPr>
            <a:spLocks noGrp="1"/>
          </p:cNvSpPr>
          <p:nvPr>
            <p:ph type="ftr" sz="quarter" idx="11"/>
          </p:nvPr>
        </p:nvSpPr>
        <p:spPr/>
        <p:txBody>
          <a:bodyPr/>
          <a:lstStyle/>
          <a:p>
            <a:endParaRPr lang="da-DK"/>
          </a:p>
        </p:txBody>
      </p:sp>
      <p:sp>
        <p:nvSpPr>
          <p:cNvPr id="5" name="Text Placeholder 2"/>
          <p:cNvSpPr>
            <a:spLocks noGrp="1"/>
          </p:cNvSpPr>
          <p:nvPr>
            <p:ph idx="1" hasCustomPrompt="1"/>
          </p:nvPr>
        </p:nvSpPr>
        <p:spPr bwMode="auto">
          <a:xfrm>
            <a:off x="396000" y="1123200"/>
            <a:ext cx="3996000" cy="237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258" rtl="0" eaLnBrk="1" fontAlgn="base" latinLnBrk="0" hangingPunct="1">
              <a:lnSpc>
                <a:spcPct val="100000"/>
              </a:lnSpc>
              <a:spcBef>
                <a:spcPct val="0"/>
              </a:spcBef>
              <a:spcAft>
                <a:spcPts val="300"/>
              </a:spcAft>
              <a:buClrTx/>
              <a:buSzTx/>
              <a:buFont typeface="Arial" charset="0"/>
              <a:buNone/>
              <a:tabLst/>
              <a:defRPr sz="2000" b="0">
                <a:latin typeface="+mn-lt"/>
              </a:defRPr>
            </a:lvl1pPr>
            <a:lvl2pPr marL="182281" marR="0" indent="-182281"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2pPr>
            <a:lvl3pPr marL="357444" marR="0" indent="-175162"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3pPr>
            <a:lvl4pPr marL="539725" marR="0" indent="-182281"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4pPr>
            <a:lvl5pPr marL="712039" marR="0" indent="-172314"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5p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4"/>
            <a:endParaRPr lang="en-US" dirty="0" smtClean="0"/>
          </a:p>
        </p:txBody>
      </p:sp>
      <p:sp>
        <p:nvSpPr>
          <p:cNvPr id="7" name="Text Placeholder 2"/>
          <p:cNvSpPr>
            <a:spLocks noGrp="1"/>
          </p:cNvSpPr>
          <p:nvPr>
            <p:ph idx="12" hasCustomPrompt="1"/>
          </p:nvPr>
        </p:nvSpPr>
        <p:spPr bwMode="auto">
          <a:xfrm>
            <a:off x="4752000" y="1123200"/>
            <a:ext cx="3996000" cy="237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258" rtl="0" eaLnBrk="1" fontAlgn="base" latinLnBrk="0" hangingPunct="1">
              <a:lnSpc>
                <a:spcPct val="100000"/>
              </a:lnSpc>
              <a:spcBef>
                <a:spcPct val="0"/>
              </a:spcBef>
              <a:spcAft>
                <a:spcPts val="300"/>
              </a:spcAft>
              <a:buClrTx/>
              <a:buSzTx/>
              <a:buFont typeface="Arial" charset="0"/>
              <a:buNone/>
              <a:tabLst/>
              <a:defRPr sz="2000" b="0">
                <a:latin typeface="+mn-lt"/>
              </a:defRPr>
            </a:lvl1pPr>
            <a:lvl2pPr marL="182281" marR="0" indent="-182281"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2pPr>
            <a:lvl3pPr marL="357444" marR="0" indent="-175162"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3pPr>
            <a:lvl4pPr marL="539725" marR="0" indent="-182281"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4pPr>
            <a:lvl5pPr marL="712039" marR="0" indent="-172314"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5p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4"/>
            <a:endParaRPr lang="en-US" dirty="0" smtClean="0"/>
          </a:p>
        </p:txBody>
      </p:sp>
      <p:sp>
        <p:nvSpPr>
          <p:cNvPr id="9" name="Text Placeholder 2"/>
          <p:cNvSpPr>
            <a:spLocks noGrp="1"/>
          </p:cNvSpPr>
          <p:nvPr>
            <p:ph idx="13" hasCustomPrompt="1"/>
          </p:nvPr>
        </p:nvSpPr>
        <p:spPr bwMode="auto">
          <a:xfrm>
            <a:off x="396000" y="3938400"/>
            <a:ext cx="3996000" cy="237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258" rtl="0" eaLnBrk="1" fontAlgn="base" latinLnBrk="0" hangingPunct="1">
              <a:lnSpc>
                <a:spcPct val="100000"/>
              </a:lnSpc>
              <a:spcBef>
                <a:spcPct val="0"/>
              </a:spcBef>
              <a:spcAft>
                <a:spcPts val="300"/>
              </a:spcAft>
              <a:buClrTx/>
              <a:buSzTx/>
              <a:buFont typeface="Arial" charset="0"/>
              <a:buNone/>
              <a:tabLst/>
              <a:defRPr sz="2000" b="0">
                <a:latin typeface="+mn-lt"/>
              </a:defRPr>
            </a:lvl1pPr>
            <a:lvl2pPr marL="182281" marR="0" indent="-182281"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2pPr>
            <a:lvl3pPr marL="357444" marR="0" indent="-175162"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3pPr>
            <a:lvl4pPr marL="539725" marR="0" indent="-182281"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4pPr>
            <a:lvl5pPr marL="712039" marR="0" indent="-172314"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5p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4"/>
            <a:endParaRPr lang="en-US" dirty="0" smtClean="0"/>
          </a:p>
        </p:txBody>
      </p:sp>
      <p:sp>
        <p:nvSpPr>
          <p:cNvPr id="10" name="Text Placeholder 2"/>
          <p:cNvSpPr>
            <a:spLocks noGrp="1"/>
          </p:cNvSpPr>
          <p:nvPr>
            <p:ph idx="14" hasCustomPrompt="1"/>
          </p:nvPr>
        </p:nvSpPr>
        <p:spPr bwMode="auto">
          <a:xfrm>
            <a:off x="4752000" y="3938400"/>
            <a:ext cx="3996000" cy="237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258" rtl="0" eaLnBrk="1" fontAlgn="base" latinLnBrk="0" hangingPunct="1">
              <a:lnSpc>
                <a:spcPct val="100000"/>
              </a:lnSpc>
              <a:spcBef>
                <a:spcPct val="0"/>
              </a:spcBef>
              <a:spcAft>
                <a:spcPts val="300"/>
              </a:spcAft>
              <a:buClrTx/>
              <a:buSzTx/>
              <a:buFont typeface="Arial" charset="0"/>
              <a:buNone/>
              <a:tabLst/>
              <a:defRPr sz="2000" b="0">
                <a:latin typeface="+mn-lt"/>
              </a:defRPr>
            </a:lvl1pPr>
            <a:lvl2pPr marL="182281" marR="0" indent="-182281"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2pPr>
            <a:lvl3pPr marL="357444" marR="0" indent="-175162"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3pPr>
            <a:lvl4pPr marL="539725" marR="0" indent="-182281" algn="l" defTabSz="914258" rtl="0" eaLnBrk="1" fontAlgn="base" latinLnBrk="0" hangingPunct="1">
              <a:lnSpc>
                <a:spcPct val="100000"/>
              </a:lnSpc>
              <a:spcBef>
                <a:spcPct val="0"/>
              </a:spcBef>
              <a:spcAft>
                <a:spcPts val="538"/>
              </a:spcAft>
              <a:buClrTx/>
              <a:buSzTx/>
              <a:buFont typeface="Arial" charset="0"/>
              <a:buChar char="•"/>
              <a:tabLst/>
              <a:defRPr sz="1800" b="0">
                <a:latin typeface="+mn-lt"/>
              </a:defRPr>
            </a:lvl4pPr>
            <a:lvl5pPr marL="712039" marR="0" indent="-172314" algn="l" defTabSz="914258" rtl="0" eaLnBrk="1" fontAlgn="base" latinLnBrk="0" hangingPunct="1">
              <a:lnSpc>
                <a:spcPct val="100000"/>
              </a:lnSpc>
              <a:spcBef>
                <a:spcPct val="0"/>
              </a:spcBef>
              <a:spcAft>
                <a:spcPts val="538"/>
              </a:spcAft>
              <a:buClrTx/>
              <a:buSzTx/>
              <a:buFont typeface="Arial" charset="0"/>
              <a:buChar char="‒"/>
              <a:tabLst/>
              <a:defRPr sz="1800" b="0">
                <a:latin typeface="+mn-lt"/>
              </a:defRPr>
            </a:lvl5p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4"/>
            <a:endParaRPr lang="en-US" dirty="0" smtClean="0"/>
          </a:p>
        </p:txBody>
      </p:sp>
      <p:sp>
        <p:nvSpPr>
          <p:cNvPr id="13" name="TextBox 12"/>
          <p:cNvSpPr txBox="1"/>
          <p:nvPr/>
        </p:nvSpPr>
        <p:spPr>
          <a:xfrm>
            <a:off x="7104926" y="6555600"/>
            <a:ext cx="1643074" cy="107722"/>
          </a:xfrm>
          <a:prstGeom prst="rect">
            <a:avLst/>
          </a:prstGeom>
          <a:noFill/>
        </p:spPr>
        <p:txBody>
          <a:bodyPr wrap="square" lIns="0" tIns="0" rIns="0" bIns="0" rtlCol="0">
            <a:spAutoFit/>
          </a:bodyPr>
          <a:lstStyle/>
          <a:p>
            <a:pPr algn="r"/>
            <a:r>
              <a:rPr lang="en-GB" sz="700" dirty="0" smtClean="0">
                <a:solidFill>
                  <a:schemeClr val="tx2"/>
                </a:solidFill>
              </a:rPr>
              <a:t>©</a:t>
            </a:r>
            <a:r>
              <a:rPr lang="en-GB" sz="700" baseline="0" dirty="0" smtClean="0">
                <a:solidFill>
                  <a:schemeClr val="tx2"/>
                </a:solidFill>
              </a:rPr>
              <a:t> 2014 Deloitte</a:t>
            </a:r>
            <a:endParaRPr lang="en-GB" sz="700" dirty="0">
              <a:solidFill>
                <a:schemeClr val="tx2"/>
              </a:solidFill>
            </a:endParaRPr>
          </a:p>
        </p:txBody>
      </p:sp>
      <p:sp>
        <p:nvSpPr>
          <p:cNvPr id="14" name="Title Placeholder 1"/>
          <p:cNvSpPr>
            <a:spLocks noGrp="1"/>
          </p:cNvSpPr>
          <p:nvPr>
            <p:ph type="title"/>
          </p:nvPr>
        </p:nvSpPr>
        <p:spPr bwMode="auto">
          <a:xfrm>
            <a:off x="396000" y="298800"/>
            <a:ext cx="8352000" cy="594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FEE3D930-4A7F-42F1-B01B-C77C8BA23BF4}" type="slidenum">
              <a:rPr lang="da-DK" smtClean="0"/>
              <a:t>‹#›</a:t>
            </a:fld>
            <a:endParaRPr lang="da-DK"/>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da-DK"/>
          </a:p>
        </p:txBody>
      </p:sp>
      <p:sp>
        <p:nvSpPr>
          <p:cNvPr id="6" name="Title Placeholder 1"/>
          <p:cNvSpPr>
            <a:spLocks noGrp="1"/>
          </p:cNvSpPr>
          <p:nvPr>
            <p:ph type="ctrTitle"/>
          </p:nvPr>
        </p:nvSpPr>
        <p:spPr>
          <a:xfrm>
            <a:off x="1142821" y="2617200"/>
            <a:ext cx="6112353" cy="1128762"/>
          </a:xfrm>
        </p:spPr>
        <p:txBody>
          <a:bodyPr/>
          <a:lstStyle>
            <a:lvl1pPr>
              <a:lnSpc>
                <a:spcPts val="4665"/>
              </a:lnSpc>
              <a:defRPr sz="5200" b="0">
                <a:solidFill>
                  <a:schemeClr val="bg2"/>
                </a:solidFill>
                <a:latin typeface="Times New Roman" pitchFamily="18" charset="0"/>
              </a:defRPr>
            </a:lvl1pPr>
          </a:lstStyle>
          <a:p>
            <a:r>
              <a:rPr lang="en-US" smtClean="0"/>
              <a:t>Click to edit Master title style</a:t>
            </a:r>
            <a:endParaRPr lang="en-US" dirty="0"/>
          </a:p>
        </p:txBody>
      </p:sp>
      <p:sp>
        <p:nvSpPr>
          <p:cNvPr id="8" name="TextBox 7"/>
          <p:cNvSpPr txBox="1"/>
          <p:nvPr/>
        </p:nvSpPr>
        <p:spPr>
          <a:xfrm>
            <a:off x="7104926" y="6555600"/>
            <a:ext cx="1643074" cy="107722"/>
          </a:xfrm>
          <a:prstGeom prst="rect">
            <a:avLst/>
          </a:prstGeom>
          <a:noFill/>
        </p:spPr>
        <p:txBody>
          <a:bodyPr wrap="square" lIns="0" tIns="0" rIns="0" bIns="0" rtlCol="0">
            <a:spAutoFit/>
          </a:bodyPr>
          <a:lstStyle/>
          <a:p>
            <a:pPr algn="r"/>
            <a:r>
              <a:rPr lang="en-GB" sz="700" dirty="0" smtClean="0">
                <a:solidFill>
                  <a:schemeClr val="bg1"/>
                </a:solidFill>
              </a:rPr>
              <a:t>©</a:t>
            </a:r>
            <a:r>
              <a:rPr lang="en-GB" sz="700" baseline="0" dirty="0" smtClean="0">
                <a:solidFill>
                  <a:schemeClr val="bg1"/>
                </a:solidFill>
              </a:rPr>
              <a:t> 2014 Deloitte</a:t>
            </a:r>
            <a:endParaRPr lang="en-GB" sz="700"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328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2">
    <p:spTree>
      <p:nvGrpSpPr>
        <p:cNvPr id="1" name=""/>
        <p:cNvGrpSpPr/>
        <p:nvPr/>
      </p:nvGrpSpPr>
      <p:grpSpPr>
        <a:xfrm>
          <a:off x="0" y="0"/>
          <a:ext cx="0" cy="0"/>
          <a:chOff x="0" y="0"/>
          <a:chExt cx="0" cy="0"/>
        </a:xfrm>
      </p:grpSpPr>
      <p:sp>
        <p:nvSpPr>
          <p:cNvPr id="8" name="Rectangle 7"/>
          <p:cNvSpPr/>
          <p:nvPr/>
        </p:nvSpPr>
        <p:spPr>
          <a:xfrm>
            <a:off x="0" y="0"/>
            <a:ext cx="3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2" name="Title 1"/>
          <p:cNvSpPr>
            <a:spLocks noGrp="1"/>
          </p:cNvSpPr>
          <p:nvPr>
            <p:ph type="ctrTitle"/>
          </p:nvPr>
        </p:nvSpPr>
        <p:spPr>
          <a:xfrm>
            <a:off x="375615" y="1812925"/>
            <a:ext cx="2772000" cy="842400"/>
          </a:xfrm>
        </p:spPr>
        <p:txBody>
          <a:bodyPr/>
          <a:lstStyle>
            <a:lvl1pPr>
              <a:defRPr sz="2101">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hasCustomPrompt="1"/>
          </p:nvPr>
        </p:nvSpPr>
        <p:spPr>
          <a:xfrm>
            <a:off x="375615" y="4357694"/>
            <a:ext cx="2772000" cy="1048554"/>
          </a:xfrm>
        </p:spPr>
        <p:txBody>
          <a:bodyPr>
            <a:normAutofit/>
          </a:bodyPr>
          <a:lstStyle>
            <a:lvl1pPr marL="0" indent="0" algn="l">
              <a:lnSpc>
                <a:spcPct val="120000"/>
              </a:lnSpc>
              <a:spcBef>
                <a:spcPts val="0"/>
              </a:spcBef>
              <a:buNone/>
              <a:defRPr sz="1050" b="0">
                <a:solidFill>
                  <a:schemeClr val="accent5"/>
                </a:solidFill>
              </a:defRPr>
            </a:lvl1pPr>
            <a:lvl2pPr marL="342978" indent="0" algn="ctr">
              <a:buNone/>
              <a:defRPr>
                <a:solidFill>
                  <a:schemeClr val="tx1">
                    <a:tint val="75000"/>
                  </a:schemeClr>
                </a:solidFill>
              </a:defRPr>
            </a:lvl2pPr>
            <a:lvl3pPr marL="685958" indent="0" algn="ctr">
              <a:buNone/>
              <a:defRPr>
                <a:solidFill>
                  <a:schemeClr val="tx1">
                    <a:tint val="75000"/>
                  </a:schemeClr>
                </a:solidFill>
              </a:defRPr>
            </a:lvl3pPr>
            <a:lvl4pPr marL="1028936" indent="0" algn="ctr">
              <a:buNone/>
              <a:defRPr>
                <a:solidFill>
                  <a:schemeClr val="tx1">
                    <a:tint val="75000"/>
                  </a:schemeClr>
                </a:solidFill>
              </a:defRPr>
            </a:lvl4pPr>
            <a:lvl5pPr marL="1371914" indent="0" algn="ctr">
              <a:buNone/>
              <a:defRPr>
                <a:solidFill>
                  <a:schemeClr val="tx1">
                    <a:tint val="75000"/>
                  </a:schemeClr>
                </a:solidFill>
              </a:defRPr>
            </a:lvl5pPr>
            <a:lvl6pPr marL="1714893" indent="0" algn="ctr">
              <a:buNone/>
              <a:defRPr>
                <a:solidFill>
                  <a:schemeClr val="tx1">
                    <a:tint val="75000"/>
                  </a:schemeClr>
                </a:solidFill>
              </a:defRPr>
            </a:lvl6pPr>
            <a:lvl7pPr marL="2057872" indent="0" algn="ctr">
              <a:buNone/>
              <a:defRPr>
                <a:solidFill>
                  <a:schemeClr val="tx1">
                    <a:tint val="75000"/>
                  </a:schemeClr>
                </a:solidFill>
              </a:defRPr>
            </a:lvl7pPr>
            <a:lvl8pPr marL="2400850" indent="0" algn="ctr">
              <a:buNone/>
              <a:defRPr>
                <a:solidFill>
                  <a:schemeClr val="tx1">
                    <a:tint val="75000"/>
                  </a:schemeClr>
                </a:solidFill>
              </a:defRPr>
            </a:lvl8pPr>
            <a:lvl9pPr marL="2743829" indent="0" algn="ctr">
              <a:buNone/>
              <a:defRPr>
                <a:solidFill>
                  <a:schemeClr val="tx1">
                    <a:tint val="75000"/>
                  </a:schemeClr>
                </a:solidFill>
              </a:defRPr>
            </a:lvl9pPr>
          </a:lstStyle>
          <a:p>
            <a:r>
              <a:rPr lang="en-GB" dirty="0" smtClean="0"/>
              <a:t>Name of presenter here in Arial Regular</a:t>
            </a:r>
          </a:p>
          <a:p>
            <a:r>
              <a:rPr lang="en-GB" dirty="0" smtClean="0"/>
              <a:t>Date of presentation here in Arial Regular</a:t>
            </a:r>
          </a:p>
        </p:txBody>
      </p:sp>
      <p:sp>
        <p:nvSpPr>
          <p:cNvPr id="11" name="Text Placeholder 5"/>
          <p:cNvSpPr>
            <a:spLocks noGrp="1"/>
          </p:cNvSpPr>
          <p:nvPr>
            <p:ph type="body" sz="quarter" idx="10"/>
          </p:nvPr>
        </p:nvSpPr>
        <p:spPr>
          <a:xfrm>
            <a:off x="375050" y="2663187"/>
            <a:ext cx="2772000" cy="1699200"/>
          </a:xfrm>
        </p:spPr>
        <p:txBody>
          <a:bodyPr>
            <a:noAutofit/>
          </a:bodyPr>
          <a:lstStyle>
            <a:lvl1pPr marL="0" indent="0">
              <a:buNone/>
              <a:defRPr sz="2101">
                <a:solidFill>
                  <a:schemeClr val="accent2"/>
                </a:solidFill>
              </a:defRPr>
            </a:lvl1pPr>
          </a:lstStyle>
          <a:p>
            <a:pPr lvl="0"/>
            <a:r>
              <a:rPr lang="en-US" smtClean="0"/>
              <a:t>Click to edit Master text styles</a:t>
            </a:r>
          </a:p>
        </p:txBody>
      </p:sp>
      <p:pic>
        <p:nvPicPr>
          <p:cNvPr id="7" name="Picture 6" descr="DEL_PRI_RGB.gif"/>
          <p:cNvPicPr>
            <a:picLocks noChangeAspect="1"/>
          </p:cNvPicPr>
          <p:nvPr/>
        </p:nvPicPr>
        <p:blipFill>
          <a:blip r:embed="rId2" cstate="print"/>
          <a:stretch>
            <a:fillRect/>
          </a:stretch>
        </p:blipFill>
        <p:spPr>
          <a:xfrm>
            <a:off x="362233" y="408045"/>
            <a:ext cx="1720800" cy="322531"/>
          </a:xfrm>
          <a:prstGeom prst="rect">
            <a:avLst/>
          </a:prstGeom>
        </p:spPr>
      </p:pic>
      <p:sp>
        <p:nvSpPr>
          <p:cNvPr id="9" name="Rectangle 8"/>
          <p:cNvSpPr/>
          <p:nvPr userDrawn="1"/>
        </p:nvSpPr>
        <p:spPr>
          <a:xfrm>
            <a:off x="0" y="0"/>
            <a:ext cx="3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 name="Picture 9" descr="DEL_PRI_RGB.gif"/>
          <p:cNvPicPr>
            <a:picLocks noChangeAspect="1"/>
          </p:cNvPicPr>
          <p:nvPr userDrawn="1"/>
        </p:nvPicPr>
        <p:blipFill>
          <a:blip r:embed="rId2" cstate="print"/>
          <a:stretch>
            <a:fillRect/>
          </a:stretch>
        </p:blipFill>
        <p:spPr>
          <a:xfrm>
            <a:off x="362233" y="408043"/>
            <a:ext cx="1720800" cy="322531"/>
          </a:xfrm>
          <a:prstGeom prst="rect">
            <a:avLst/>
          </a:prstGeom>
        </p:spPr>
      </p:pic>
    </p:spTree>
    <p:extLst>
      <p:ext uri="{BB962C8B-B14F-4D97-AF65-F5344CB8AC3E}">
        <p14:creationId xmlns:p14="http://schemas.microsoft.com/office/powerpoint/2010/main" val="26438731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9"/>
          <p:cNvSpPr txBox="1">
            <a:spLocks/>
          </p:cNvSpPr>
          <p:nvPr userDrawn="1"/>
        </p:nvSpPr>
        <p:spPr>
          <a:xfrm>
            <a:off x="395556" y="6544554"/>
            <a:ext cx="282575" cy="142875"/>
          </a:xfrm>
          <a:prstGeom prst="rect">
            <a:avLst/>
          </a:prstGeom>
        </p:spPr>
        <p:txBody>
          <a:bodyPr lIns="0" tIns="0" rIns="0" bIns="0"/>
          <a:lstStyle>
            <a:lvl1pPr algn="r" defTabSz="914404">
              <a:lnSpc>
                <a:spcPts val="1077"/>
              </a:lnSpc>
              <a:defRPr sz="900" b="1">
                <a:solidFill>
                  <a:schemeClr val="tx2"/>
                </a:solidFill>
              </a:defRPr>
            </a:lvl1pPr>
          </a:lstStyle>
          <a:p>
            <a:pPr algn="l">
              <a:spcBef>
                <a:spcPct val="0"/>
              </a:spcBef>
            </a:pPr>
            <a:fld id="{A408942C-334C-40C5-BFBB-1BD782E5D85B}" type="slidenum">
              <a:rPr lang="fr-FR" sz="738" b="0">
                <a:solidFill>
                  <a:srgbClr val="002776"/>
                </a:solidFill>
                <a:latin typeface="Arial"/>
                <a:cs typeface="Arial"/>
              </a:rPr>
              <a:pPr algn="l">
                <a:spcBef>
                  <a:spcPct val="0"/>
                </a:spcBef>
              </a:pPr>
              <a:t>‹#›</a:t>
            </a:fld>
            <a:endParaRPr lang="fr-FR" sz="738" b="0" dirty="0">
              <a:solidFill>
                <a:srgbClr val="002776"/>
              </a:solidFill>
              <a:latin typeface="Arial"/>
              <a:cs typeface="Arial"/>
            </a:endParaRPr>
          </a:p>
        </p:txBody>
      </p:sp>
    </p:spTree>
    <p:extLst>
      <p:ext uri="{BB962C8B-B14F-4D97-AF65-F5344CB8AC3E}">
        <p14:creationId xmlns:p14="http://schemas.microsoft.com/office/powerpoint/2010/main" val="534432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9" name="Title Placeholder 1"/>
          <p:cNvSpPr>
            <a:spLocks noGrp="1"/>
          </p:cNvSpPr>
          <p:nvPr>
            <p:ph type="title"/>
          </p:nvPr>
        </p:nvSpPr>
        <p:spPr bwMode="auto">
          <a:xfrm>
            <a:off x="396000" y="298800"/>
            <a:ext cx="8352000" cy="594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9460" name="Text Placeholder 2"/>
          <p:cNvSpPr>
            <a:spLocks noGrp="1"/>
          </p:cNvSpPr>
          <p:nvPr>
            <p:ph type="body" idx="1"/>
          </p:nvPr>
        </p:nvSpPr>
        <p:spPr bwMode="auto">
          <a:xfrm>
            <a:off x="396000" y="1123200"/>
            <a:ext cx="8352000" cy="5187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1"/>
            <a:endParaRPr lang="en-US" dirty="0" smtClean="0"/>
          </a:p>
        </p:txBody>
      </p:sp>
      <p:sp>
        <p:nvSpPr>
          <p:cNvPr id="7" name="Slide Number Placeholder 9"/>
          <p:cNvSpPr>
            <a:spLocks noGrp="1"/>
          </p:cNvSpPr>
          <p:nvPr>
            <p:ph type="sldNum" sz="quarter" idx="4"/>
          </p:nvPr>
        </p:nvSpPr>
        <p:spPr>
          <a:xfrm>
            <a:off x="417600" y="6554103"/>
            <a:ext cx="345600" cy="144247"/>
          </a:xfrm>
          <a:prstGeom prst="rect">
            <a:avLst/>
          </a:prstGeom>
        </p:spPr>
        <p:txBody>
          <a:bodyPr vert="horz" wrap="square" lIns="0" tIns="0" rIns="0" bIns="0" numCol="1" anchor="t" anchorCtr="0" compatLnSpc="1">
            <a:prstTxWarp prst="textNoShape">
              <a:avLst/>
            </a:prstTxWarp>
            <a:noAutofit/>
          </a:bodyPr>
          <a:lstStyle>
            <a:lvl1pPr defTabSz="914258">
              <a:lnSpc>
                <a:spcPts val="1077"/>
              </a:lnSpc>
              <a:defRPr sz="900" b="1">
                <a:solidFill>
                  <a:schemeClr val="tx2"/>
                </a:solidFill>
              </a:defRPr>
            </a:lvl1pPr>
          </a:lstStyle>
          <a:p>
            <a:fld id="{FEE3D930-4A7F-42F1-B01B-C77C8BA23BF4}" type="slidenum">
              <a:rPr lang="da-DK" smtClean="0"/>
              <a:t>‹#›</a:t>
            </a:fld>
            <a:endParaRPr lang="da-DK"/>
          </a:p>
        </p:txBody>
      </p:sp>
      <p:sp>
        <p:nvSpPr>
          <p:cNvPr id="10" name="Footer Placeholder 10"/>
          <p:cNvSpPr>
            <a:spLocks noGrp="1"/>
          </p:cNvSpPr>
          <p:nvPr>
            <p:ph type="ftr" sz="quarter" idx="3"/>
          </p:nvPr>
        </p:nvSpPr>
        <p:spPr>
          <a:xfrm>
            <a:off x="770400" y="6554103"/>
            <a:ext cx="4316400" cy="129600"/>
          </a:xfrm>
          <a:prstGeom prst="rect">
            <a:avLst/>
          </a:prstGeom>
        </p:spPr>
        <p:txBody>
          <a:bodyPr vert="horz" wrap="square" lIns="0" tIns="0" rIns="0" bIns="0" numCol="1" anchor="t" anchorCtr="0" compatLnSpc="1">
            <a:prstTxWarp prst="textNoShape">
              <a:avLst/>
            </a:prstTxWarp>
            <a:noAutofit/>
          </a:bodyPr>
          <a:lstStyle>
            <a:lvl1pPr algn="l" defTabSz="914258">
              <a:lnSpc>
                <a:spcPts val="1077"/>
              </a:lnSpc>
              <a:defRPr sz="700">
                <a:solidFill>
                  <a:schemeClr val="tx2"/>
                </a:solidFill>
              </a:defRPr>
            </a:lvl1pPr>
          </a:lstStyle>
          <a:p>
            <a:endParaRPr lang="da-D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 id="2147483672" r:id="rId8"/>
    <p:sldLayoutId id="2147483673" r:id="rId9"/>
    <p:sldLayoutId id="2147483674" r:id="rId10"/>
    <p:sldLayoutId id="2147483675" r:id="rId11"/>
  </p:sldLayoutIdLst>
  <p:hf hdr="0" ftr="0" dt="0"/>
  <p:txStyles>
    <p:titleStyle>
      <a:lvl1pPr algn="l" defTabSz="914258" rtl="0" eaLnBrk="1" fontAlgn="base" hangingPunct="1">
        <a:lnSpc>
          <a:spcPct val="100000"/>
        </a:lnSpc>
        <a:spcBef>
          <a:spcPct val="0"/>
        </a:spcBef>
        <a:spcAft>
          <a:spcPct val="0"/>
        </a:spcAft>
        <a:defRPr sz="2400" b="1" kern="1200">
          <a:solidFill>
            <a:schemeClr val="tx2"/>
          </a:solidFill>
          <a:latin typeface="+mj-lt"/>
          <a:ea typeface="+mj-ea"/>
          <a:cs typeface="+mj-cs"/>
        </a:defRPr>
      </a:lvl1pPr>
      <a:lvl2pPr algn="l" defTabSz="914258" rtl="0" eaLnBrk="1" fontAlgn="base" hangingPunct="1">
        <a:lnSpc>
          <a:spcPts val="3050"/>
        </a:lnSpc>
        <a:spcBef>
          <a:spcPct val="0"/>
        </a:spcBef>
        <a:spcAft>
          <a:spcPct val="0"/>
        </a:spcAft>
        <a:defRPr sz="2200" b="1">
          <a:solidFill>
            <a:schemeClr val="tx2"/>
          </a:solidFill>
          <a:latin typeface="Arial" charset="0"/>
        </a:defRPr>
      </a:lvl2pPr>
      <a:lvl3pPr algn="l" defTabSz="914258" rtl="0" eaLnBrk="1" fontAlgn="base" hangingPunct="1">
        <a:lnSpc>
          <a:spcPts val="3050"/>
        </a:lnSpc>
        <a:spcBef>
          <a:spcPct val="0"/>
        </a:spcBef>
        <a:spcAft>
          <a:spcPct val="0"/>
        </a:spcAft>
        <a:defRPr sz="2200" b="1">
          <a:solidFill>
            <a:schemeClr val="tx2"/>
          </a:solidFill>
          <a:latin typeface="Arial" charset="0"/>
        </a:defRPr>
      </a:lvl3pPr>
      <a:lvl4pPr algn="l" defTabSz="914258" rtl="0" eaLnBrk="1" fontAlgn="base" hangingPunct="1">
        <a:lnSpc>
          <a:spcPts val="3050"/>
        </a:lnSpc>
        <a:spcBef>
          <a:spcPct val="0"/>
        </a:spcBef>
        <a:spcAft>
          <a:spcPct val="0"/>
        </a:spcAft>
        <a:defRPr sz="2200" b="1">
          <a:solidFill>
            <a:schemeClr val="tx2"/>
          </a:solidFill>
          <a:latin typeface="Arial" charset="0"/>
        </a:defRPr>
      </a:lvl4pPr>
      <a:lvl5pPr algn="l" defTabSz="914258" rtl="0" eaLnBrk="1" fontAlgn="base" hangingPunct="1">
        <a:lnSpc>
          <a:spcPts val="3050"/>
        </a:lnSpc>
        <a:spcBef>
          <a:spcPct val="0"/>
        </a:spcBef>
        <a:spcAft>
          <a:spcPct val="0"/>
        </a:spcAft>
        <a:defRPr sz="2200" b="1">
          <a:solidFill>
            <a:schemeClr val="tx2"/>
          </a:solidFill>
          <a:latin typeface="Arial" charset="0"/>
        </a:defRPr>
      </a:lvl5pPr>
      <a:lvl6pPr marL="410134" algn="l" rtl="0" eaLnBrk="1" fontAlgn="base" hangingPunct="1">
        <a:spcBef>
          <a:spcPct val="0"/>
        </a:spcBef>
        <a:spcAft>
          <a:spcPct val="0"/>
        </a:spcAft>
        <a:defRPr sz="2200" b="1">
          <a:solidFill>
            <a:schemeClr val="accent1"/>
          </a:solidFill>
          <a:latin typeface="Arial" charset="0"/>
        </a:defRPr>
      </a:lvl6pPr>
      <a:lvl7pPr marL="820269" algn="l" rtl="0" eaLnBrk="1" fontAlgn="base" hangingPunct="1">
        <a:spcBef>
          <a:spcPct val="0"/>
        </a:spcBef>
        <a:spcAft>
          <a:spcPct val="0"/>
        </a:spcAft>
        <a:defRPr sz="2200" b="1">
          <a:solidFill>
            <a:schemeClr val="accent1"/>
          </a:solidFill>
          <a:latin typeface="Arial" charset="0"/>
        </a:defRPr>
      </a:lvl7pPr>
      <a:lvl8pPr marL="1230403" algn="l" rtl="0" eaLnBrk="1" fontAlgn="base" hangingPunct="1">
        <a:spcBef>
          <a:spcPct val="0"/>
        </a:spcBef>
        <a:spcAft>
          <a:spcPct val="0"/>
        </a:spcAft>
        <a:defRPr sz="2200" b="1">
          <a:solidFill>
            <a:schemeClr val="accent1"/>
          </a:solidFill>
          <a:latin typeface="Arial" charset="0"/>
        </a:defRPr>
      </a:lvl8pPr>
      <a:lvl9pPr marL="1640536" algn="l" rtl="0" eaLnBrk="1" fontAlgn="base" hangingPunct="1">
        <a:spcBef>
          <a:spcPct val="0"/>
        </a:spcBef>
        <a:spcAft>
          <a:spcPct val="0"/>
        </a:spcAft>
        <a:defRPr sz="2200" b="1">
          <a:solidFill>
            <a:schemeClr val="accent1"/>
          </a:solidFill>
          <a:latin typeface="Arial" charset="0"/>
        </a:defRPr>
      </a:lvl9pPr>
    </p:titleStyle>
    <p:bodyStyle>
      <a:lvl1pPr marL="0" indent="0" algn="l" defTabSz="914258" rtl="0" eaLnBrk="1" fontAlgn="base" hangingPunct="1">
        <a:spcBef>
          <a:spcPct val="0"/>
        </a:spcBef>
        <a:spcAft>
          <a:spcPts val="300"/>
        </a:spcAft>
        <a:buFont typeface="Arial" charset="0"/>
        <a:defRPr lang="en-US" sz="2000" kern="1200" dirty="0">
          <a:solidFill>
            <a:schemeClr val="tx2"/>
          </a:solidFill>
          <a:latin typeface="+mn-lt"/>
          <a:ea typeface="+mn-ea"/>
          <a:cs typeface="+mn-cs"/>
        </a:defRPr>
      </a:lvl1pPr>
      <a:lvl2pPr marL="182281" indent="-182281" algn="l" defTabSz="914258" rtl="0" eaLnBrk="1" fontAlgn="base" hangingPunct="1">
        <a:spcBef>
          <a:spcPct val="0"/>
        </a:spcBef>
        <a:spcAft>
          <a:spcPts val="300"/>
        </a:spcAft>
        <a:buFont typeface="Arial" charset="0"/>
        <a:buChar char="•"/>
        <a:defRPr lang="en-US" sz="2000" kern="1200" dirty="0">
          <a:solidFill>
            <a:schemeClr val="tx2"/>
          </a:solidFill>
          <a:latin typeface="+mn-lt"/>
          <a:ea typeface="+mj-ea"/>
          <a:cs typeface="+mj-cs"/>
        </a:defRPr>
      </a:lvl2pPr>
      <a:lvl3pPr marL="357444" indent="-175162" algn="l" defTabSz="914258" rtl="0" eaLnBrk="1" fontAlgn="base" hangingPunct="1">
        <a:spcBef>
          <a:spcPct val="0"/>
        </a:spcBef>
        <a:spcAft>
          <a:spcPts val="300"/>
        </a:spcAft>
        <a:buFont typeface="Arial" charset="0"/>
        <a:buChar char="‒"/>
        <a:defRPr lang="en-US" sz="2000" kern="1200" dirty="0">
          <a:solidFill>
            <a:schemeClr val="tx2"/>
          </a:solidFill>
          <a:latin typeface="+mn-lt"/>
          <a:ea typeface="+mj-ea"/>
          <a:cs typeface="+mj-cs"/>
        </a:defRPr>
      </a:lvl3pPr>
      <a:lvl4pPr marL="539725" indent="-182281" algn="l" defTabSz="914258" rtl="0" eaLnBrk="1" fontAlgn="base" hangingPunct="1">
        <a:spcBef>
          <a:spcPct val="0"/>
        </a:spcBef>
        <a:spcAft>
          <a:spcPts val="600"/>
        </a:spcAft>
        <a:buFont typeface="Arial" charset="0"/>
        <a:buChar char="•"/>
        <a:defRPr lang="en-US" kern="1200" dirty="0">
          <a:solidFill>
            <a:schemeClr val="tx2"/>
          </a:solidFill>
          <a:latin typeface="+mn-lt"/>
          <a:ea typeface="+mj-ea"/>
          <a:cs typeface="+mj-cs"/>
        </a:defRPr>
      </a:lvl4pPr>
      <a:lvl5pPr marL="712039" indent="-172314" algn="l" defTabSz="914258" rtl="0" eaLnBrk="1" fontAlgn="base" hangingPunct="1">
        <a:spcBef>
          <a:spcPct val="0"/>
        </a:spcBef>
        <a:spcAft>
          <a:spcPts val="600"/>
        </a:spcAft>
        <a:buFont typeface="Arial" charset="0"/>
        <a:buChar char="‒"/>
        <a:defRPr lang="en-GB" kern="1200" dirty="0">
          <a:solidFill>
            <a:schemeClr val="tx2"/>
          </a:solidFill>
          <a:latin typeface="+mn-lt"/>
          <a:ea typeface="+mj-ea"/>
          <a:cs typeface="+mj-cs"/>
        </a:defRPr>
      </a:lvl5pPr>
      <a:lvl6pPr marL="803179" indent="-163770" algn="l" defTabSz="820269"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8371" indent="-165192"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3597" indent="-155225"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7365" indent="-163770"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20269" rtl="0" eaLnBrk="1" latinLnBrk="0" hangingPunct="1">
        <a:defRPr sz="1600" kern="1200">
          <a:solidFill>
            <a:schemeClr val="tx1"/>
          </a:solidFill>
          <a:latin typeface="+mn-lt"/>
          <a:ea typeface="+mn-ea"/>
          <a:cs typeface="+mn-cs"/>
        </a:defRPr>
      </a:lvl1pPr>
      <a:lvl2pPr marL="410134" algn="l" defTabSz="820269" rtl="0" eaLnBrk="1" latinLnBrk="0" hangingPunct="1">
        <a:defRPr sz="1600" kern="1200">
          <a:solidFill>
            <a:schemeClr val="tx1"/>
          </a:solidFill>
          <a:latin typeface="+mn-lt"/>
          <a:ea typeface="+mn-ea"/>
          <a:cs typeface="+mn-cs"/>
        </a:defRPr>
      </a:lvl2pPr>
      <a:lvl3pPr marL="820269" algn="l" defTabSz="820269" rtl="0" eaLnBrk="1" latinLnBrk="0" hangingPunct="1">
        <a:defRPr sz="1600" kern="1200">
          <a:solidFill>
            <a:schemeClr val="tx1"/>
          </a:solidFill>
          <a:latin typeface="+mn-lt"/>
          <a:ea typeface="+mn-ea"/>
          <a:cs typeface="+mn-cs"/>
        </a:defRPr>
      </a:lvl3pPr>
      <a:lvl4pPr marL="1230403" algn="l" defTabSz="820269" rtl="0" eaLnBrk="1" latinLnBrk="0" hangingPunct="1">
        <a:defRPr sz="1600" kern="1200">
          <a:solidFill>
            <a:schemeClr val="tx1"/>
          </a:solidFill>
          <a:latin typeface="+mn-lt"/>
          <a:ea typeface="+mn-ea"/>
          <a:cs typeface="+mn-cs"/>
        </a:defRPr>
      </a:lvl4pPr>
      <a:lvl5pPr marL="1640536" algn="l" defTabSz="820269" rtl="0" eaLnBrk="1" latinLnBrk="0" hangingPunct="1">
        <a:defRPr sz="1600" kern="1200">
          <a:solidFill>
            <a:schemeClr val="tx1"/>
          </a:solidFill>
          <a:latin typeface="+mn-lt"/>
          <a:ea typeface="+mn-ea"/>
          <a:cs typeface="+mn-cs"/>
        </a:defRPr>
      </a:lvl5pPr>
      <a:lvl6pPr marL="2050670" algn="l" defTabSz="820269" rtl="0" eaLnBrk="1" latinLnBrk="0" hangingPunct="1">
        <a:defRPr sz="1600" kern="1200">
          <a:solidFill>
            <a:schemeClr val="tx1"/>
          </a:solidFill>
          <a:latin typeface="+mn-lt"/>
          <a:ea typeface="+mn-ea"/>
          <a:cs typeface="+mn-cs"/>
        </a:defRPr>
      </a:lvl6pPr>
      <a:lvl7pPr marL="2460804" algn="l" defTabSz="820269" rtl="0" eaLnBrk="1" latinLnBrk="0" hangingPunct="1">
        <a:defRPr sz="1600" kern="1200">
          <a:solidFill>
            <a:schemeClr val="tx1"/>
          </a:solidFill>
          <a:latin typeface="+mn-lt"/>
          <a:ea typeface="+mn-ea"/>
          <a:cs typeface="+mn-cs"/>
        </a:defRPr>
      </a:lvl7pPr>
      <a:lvl8pPr marL="2870939" algn="l" defTabSz="820269" rtl="0" eaLnBrk="1" latinLnBrk="0" hangingPunct="1">
        <a:defRPr sz="1600" kern="1200">
          <a:solidFill>
            <a:schemeClr val="tx1"/>
          </a:solidFill>
          <a:latin typeface="+mn-lt"/>
          <a:ea typeface="+mn-ea"/>
          <a:cs typeface="+mn-cs"/>
        </a:defRPr>
      </a:lvl8pPr>
      <a:lvl9pPr marL="3281073" algn="l" defTabSz="82026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32.xml"/><Relationship Id="rId5" Type="http://schemas.openxmlformats.org/officeDocument/2006/relationships/image" Target="../media/image4.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33.xml"/><Relationship Id="rId5" Type="http://schemas.openxmlformats.org/officeDocument/2006/relationships/image" Target="../media/image4.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34.xml"/><Relationship Id="rId5" Type="http://schemas.openxmlformats.org/officeDocument/2006/relationships/image" Target="../media/image29.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4.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10.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6.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image" Target="../media/image4.png"/><Relationship Id="rId2" Type="http://schemas.openxmlformats.org/officeDocument/2006/relationships/tags" Target="../tags/tag18.xml"/><Relationship Id="rId16" Type="http://schemas.openxmlformats.org/officeDocument/2006/relationships/slideLayout" Target="../slideLayouts/slideLayout10.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tags" Target="../tags/tag3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556792"/>
            <a:ext cx="3240360" cy="842400"/>
          </a:xfrm>
        </p:spPr>
        <p:txBody>
          <a:bodyPr/>
          <a:lstStyle/>
          <a:p>
            <a:r>
              <a:rPr lang="da-DK" dirty="0" err="1" smtClean="0"/>
              <a:t>RegnskabsUpdate</a:t>
            </a:r>
            <a:r>
              <a:rPr lang="da-DK" dirty="0" smtClean="0"/>
              <a:t> for fondsmæglerselskaber</a:t>
            </a:r>
            <a:endParaRPr lang="da-DK" dirty="0"/>
          </a:p>
        </p:txBody>
      </p:sp>
      <p:sp>
        <p:nvSpPr>
          <p:cNvPr id="25" name="Rectangle 1"/>
          <p:cNvSpPr>
            <a:spLocks noChangeArrowheads="1"/>
          </p:cNvSpPr>
          <p:nvPr/>
        </p:nvSpPr>
        <p:spPr bwMode="auto">
          <a:xfrm>
            <a:off x="179512" y="5445224"/>
            <a:ext cx="2772000" cy="307777"/>
          </a:xfrm>
          <a:prstGeom prst="rect">
            <a:avLst/>
          </a:prstGeom>
          <a:solidFill>
            <a:sysClr val="window" lastClr="FFFFFF"/>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en-GB" sz="1400" b="1" kern="0" dirty="0" smtClean="0">
                <a:solidFill>
                  <a:schemeClr val="accent2"/>
                </a:solidFill>
                <a:ea typeface="?? ??"/>
                <a:cs typeface="Arial" pitchFamily="34" charset="0"/>
              </a:rPr>
              <a:t>3. </a:t>
            </a:r>
            <a:r>
              <a:rPr lang="en-GB" sz="1400" b="1" kern="0" dirty="0" err="1" smtClean="0">
                <a:solidFill>
                  <a:schemeClr val="accent2"/>
                </a:solidFill>
                <a:ea typeface="?? ??"/>
                <a:cs typeface="Arial" pitchFamily="34" charset="0"/>
              </a:rPr>
              <a:t>december</a:t>
            </a:r>
            <a:r>
              <a:rPr lang="en-GB" sz="1400" b="1" kern="0" dirty="0" smtClean="0">
                <a:solidFill>
                  <a:schemeClr val="accent2"/>
                </a:solidFill>
                <a:ea typeface="?? ??"/>
                <a:cs typeface="Arial" pitchFamily="34" charset="0"/>
              </a:rPr>
              <a:t> 2014, København</a:t>
            </a:r>
            <a:endParaRPr lang="en-GB" sz="1400" b="1" kern="0" dirty="0">
              <a:solidFill>
                <a:schemeClr val="accent2"/>
              </a:solidFill>
              <a:ea typeface="?? ??"/>
              <a:cs typeface="Arial" pitchFamily="34" charset="0"/>
            </a:endParaRPr>
          </a:p>
        </p:txBody>
      </p:sp>
      <p:sp>
        <p:nvSpPr>
          <p:cNvPr id="8" name="Rectangle 1"/>
          <p:cNvSpPr>
            <a:spLocks noChangeArrowheads="1"/>
          </p:cNvSpPr>
          <p:nvPr/>
        </p:nvSpPr>
        <p:spPr bwMode="auto">
          <a:xfrm>
            <a:off x="107504" y="2276872"/>
            <a:ext cx="2952328" cy="523220"/>
          </a:xfrm>
          <a:prstGeom prst="rect">
            <a:avLst/>
          </a:prstGeom>
          <a:solidFill>
            <a:sysClr val="window" lastClr="FFFFFF"/>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en-GB" sz="1400" b="1" kern="0" dirty="0" err="1">
                <a:solidFill>
                  <a:schemeClr val="accent2"/>
                </a:solidFill>
                <a:ea typeface="?? ??"/>
                <a:cs typeface="Arial" pitchFamily="34" charset="0"/>
              </a:rPr>
              <a:t>v</a:t>
            </a:r>
            <a:r>
              <a:rPr lang="en-GB" sz="1400" b="1" kern="0" dirty="0" err="1" smtClean="0">
                <a:solidFill>
                  <a:schemeClr val="accent2"/>
                </a:solidFill>
                <a:ea typeface="?? ??"/>
                <a:cs typeface="Arial" pitchFamily="34" charset="0"/>
              </a:rPr>
              <a:t>ed</a:t>
            </a:r>
            <a:r>
              <a:rPr lang="en-GB" sz="1400" b="1" kern="0" dirty="0" smtClean="0">
                <a:solidFill>
                  <a:schemeClr val="accent2"/>
                </a:solidFill>
                <a:ea typeface="?? ??"/>
                <a:cs typeface="Arial" pitchFamily="34" charset="0"/>
              </a:rPr>
              <a:t> Thomas Hjortkjær Petersen</a:t>
            </a:r>
          </a:p>
          <a:p>
            <a:pPr fontAlgn="base">
              <a:spcBef>
                <a:spcPct val="0"/>
              </a:spcBef>
              <a:spcAft>
                <a:spcPct val="0"/>
              </a:spcAft>
              <a:defRPr/>
            </a:pPr>
            <a:r>
              <a:rPr lang="en-GB" sz="1400" b="1" kern="0" dirty="0" err="1" smtClean="0">
                <a:solidFill>
                  <a:schemeClr val="accent2"/>
                </a:solidFill>
                <a:ea typeface="?? ??"/>
                <a:cs typeface="Arial" pitchFamily="34" charset="0"/>
              </a:rPr>
              <a:t>statsautoriseret</a:t>
            </a:r>
            <a:r>
              <a:rPr lang="en-GB" sz="1400" b="1" kern="0" dirty="0" smtClean="0">
                <a:solidFill>
                  <a:schemeClr val="accent2"/>
                </a:solidFill>
                <a:ea typeface="?? ??"/>
                <a:cs typeface="Arial" pitchFamily="34" charset="0"/>
              </a:rPr>
              <a:t> </a:t>
            </a:r>
            <a:r>
              <a:rPr lang="en-GB" sz="1400" b="1" kern="0" dirty="0" err="1" smtClean="0">
                <a:solidFill>
                  <a:schemeClr val="accent2"/>
                </a:solidFill>
                <a:ea typeface="?? ??"/>
                <a:cs typeface="Arial" pitchFamily="34" charset="0"/>
              </a:rPr>
              <a:t>revisor</a:t>
            </a:r>
            <a:r>
              <a:rPr lang="en-GB" sz="1400" b="1" kern="0" dirty="0" smtClean="0">
                <a:solidFill>
                  <a:schemeClr val="accent2"/>
                </a:solidFill>
                <a:ea typeface="?? ??"/>
                <a:cs typeface="Arial" pitchFamily="34" charset="0"/>
              </a:rPr>
              <a:t>, partner</a:t>
            </a:r>
            <a:endParaRPr lang="en-GB" sz="1400" b="1" kern="0" dirty="0">
              <a:solidFill>
                <a:schemeClr val="accent2"/>
              </a:solidFill>
              <a:ea typeface="?? ??"/>
              <a:cs typeface="Arial" pitchFamily="34" charset="0"/>
            </a:endParaRPr>
          </a:p>
        </p:txBody>
      </p:sp>
      <p:pic>
        <p:nvPicPr>
          <p:cNvPr id="9" name="Picture 2" descr="C:\Users\jalindberg\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829900"/>
            <a:ext cx="2385246" cy="1543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7872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5" descr="ind_fsi_glb_ve_171_lo"/>
          <p:cNvPicPr>
            <a:picLocks noChangeAspect="1" noChangeArrowheads="1"/>
          </p:cNvPicPr>
          <p:nvPr/>
        </p:nvPicPr>
        <p:blipFill>
          <a:blip r:embed="rId4" cstate="print"/>
          <a:srcRect/>
          <a:stretch>
            <a:fillRect/>
          </a:stretch>
        </p:blipFill>
        <p:spPr bwMode="auto">
          <a:xfrm>
            <a:off x="5905500" y="2541824"/>
            <a:ext cx="3238500" cy="3708888"/>
          </a:xfrm>
          <a:prstGeom prst="rect">
            <a:avLst/>
          </a:prstGeom>
          <a:noFill/>
          <a:ln w="9525">
            <a:noFill/>
            <a:miter lim="800000"/>
            <a:headEnd/>
            <a:tailEnd/>
          </a:ln>
        </p:spPr>
      </p:pic>
      <p:sp>
        <p:nvSpPr>
          <p:cNvPr id="152577" name="Rectangle 2"/>
          <p:cNvSpPr>
            <a:spLocks noChangeArrowheads="1"/>
          </p:cNvSpPr>
          <p:nvPr/>
        </p:nvSpPr>
        <p:spPr bwMode="auto">
          <a:xfrm>
            <a:off x="416296" y="1052737"/>
            <a:ext cx="8378825" cy="720080"/>
          </a:xfrm>
          <a:prstGeom prst="rect">
            <a:avLst/>
          </a:prstGeom>
          <a:noFill/>
          <a:ln w="9525">
            <a:noFill/>
            <a:miter lim="800000"/>
            <a:headEnd/>
            <a:tailEnd/>
          </a:ln>
        </p:spPr>
        <p:txBody>
          <a:bodyPr lIns="0" tIns="0" rIns="0" bIns="0"/>
          <a:lstStyle/>
          <a:p>
            <a:r>
              <a:rPr lang="da-DK" altLang="en-GB" sz="4431" dirty="0" smtClean="0">
                <a:solidFill>
                  <a:srgbClr val="002776"/>
                </a:solidFill>
                <a:latin typeface="Times New Roman" pitchFamily="18" charset="0"/>
                <a:cs typeface="Arial" charset="0"/>
              </a:rPr>
              <a:t>Regnskabsmæssige forhold</a:t>
            </a:r>
          </a:p>
        </p:txBody>
      </p:sp>
      <p:pic>
        <p:nvPicPr>
          <p:cNvPr id="5" name="Picture 2" descr="C:\Users\jalindberg\Desktop\Cap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p:cNvSpPr>
          <p:nvPr/>
        </p:nvSpPr>
        <p:spPr>
          <a:xfrm>
            <a:off x="395536" y="1894182"/>
            <a:ext cx="7488832" cy="1102770"/>
          </a:xfrm>
          <a:prstGeom prst="rect">
            <a:avLst/>
          </a:prstGeom>
        </p:spPr>
        <p:txBody>
          <a:bodyPr>
            <a:noAutofit/>
          </a:bodyPr>
          <a:lstStyle>
            <a:lvl1pPr marL="0" indent="0" algn="l" defTabSz="913671" rtl="0" eaLnBrk="1" fontAlgn="base" hangingPunct="1">
              <a:spcBef>
                <a:spcPct val="0"/>
              </a:spcBef>
              <a:spcAft>
                <a:spcPts val="300"/>
              </a:spcAft>
              <a:buFont typeface="Arial" charset="0"/>
              <a:defRPr lang="en-US" sz="2000" kern="1200" dirty="0">
                <a:solidFill>
                  <a:schemeClr val="tx2"/>
                </a:solidFill>
                <a:latin typeface="+mn-lt"/>
                <a:ea typeface="+mn-ea"/>
                <a:cs typeface="+mn-cs"/>
              </a:defRPr>
            </a:lvl1pPr>
            <a:lvl2pPr marL="182165" indent="-182165" algn="l" defTabSz="913671" rtl="0" eaLnBrk="1" fontAlgn="base" hangingPunct="1">
              <a:spcBef>
                <a:spcPct val="0"/>
              </a:spcBef>
              <a:spcAft>
                <a:spcPts val="300"/>
              </a:spcAft>
              <a:buFont typeface="Arial" charset="0"/>
              <a:buChar char="•"/>
              <a:defRPr lang="en-US" sz="2000" kern="1200" dirty="0">
                <a:solidFill>
                  <a:schemeClr val="tx2"/>
                </a:solidFill>
                <a:latin typeface="+mn-lt"/>
                <a:ea typeface="+mj-ea"/>
                <a:cs typeface="+mj-cs"/>
              </a:defRPr>
            </a:lvl2pPr>
            <a:lvl3pPr marL="357216" indent="-175050" algn="l" defTabSz="913671" rtl="0" eaLnBrk="1" fontAlgn="base" hangingPunct="1">
              <a:spcBef>
                <a:spcPct val="0"/>
              </a:spcBef>
              <a:spcAft>
                <a:spcPts val="300"/>
              </a:spcAft>
              <a:buFont typeface="Arial" charset="0"/>
              <a:buChar char="‒"/>
              <a:defRPr lang="en-US" sz="2000" kern="1200" dirty="0">
                <a:solidFill>
                  <a:schemeClr val="tx2"/>
                </a:solidFill>
                <a:latin typeface="+mn-lt"/>
                <a:ea typeface="+mj-ea"/>
                <a:cs typeface="+mj-cs"/>
              </a:defRPr>
            </a:lvl3pPr>
            <a:lvl4pPr marL="539380" indent="-182165" algn="l" defTabSz="913671" rtl="0" eaLnBrk="1" fontAlgn="base" hangingPunct="1">
              <a:spcBef>
                <a:spcPct val="0"/>
              </a:spcBef>
              <a:spcAft>
                <a:spcPts val="600"/>
              </a:spcAft>
              <a:buFont typeface="Arial" charset="0"/>
              <a:buChar char="•"/>
              <a:defRPr lang="en-US" kern="1200" dirty="0">
                <a:solidFill>
                  <a:schemeClr val="tx2"/>
                </a:solidFill>
                <a:latin typeface="+mn-lt"/>
                <a:ea typeface="+mj-ea"/>
                <a:cs typeface="+mj-cs"/>
              </a:defRPr>
            </a:lvl4pPr>
            <a:lvl5pPr marL="711583" indent="-172205" algn="l" defTabSz="913671" rtl="0" eaLnBrk="1" fontAlgn="base" hangingPunct="1">
              <a:spcBef>
                <a:spcPct val="0"/>
              </a:spcBef>
              <a:spcAft>
                <a:spcPts val="600"/>
              </a:spcAft>
              <a:buFont typeface="Arial" charset="0"/>
              <a:buChar char="‒"/>
              <a:defRPr lang="en-GB" kern="1200" dirty="0">
                <a:solidFill>
                  <a:schemeClr val="tx2"/>
                </a:solidFill>
                <a:latin typeface="+mn-lt"/>
                <a:ea typeface="+mj-ea"/>
                <a:cs typeface="+mj-cs"/>
              </a:defRPr>
            </a:lvl5pPr>
            <a:lvl6pPr marL="802665" indent="-163665" algn="l" defTabSz="819745"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7750" indent="-165087" algn="l" defTabSz="819745"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2876" indent="-155125" algn="l" defTabSz="819745"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6540" indent="-163665" algn="l" defTabSz="819745"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a:lstStyle>
          <a:p>
            <a:pPr marL="0" lvl="1" indent="0">
              <a:buNone/>
            </a:pPr>
            <a:r>
              <a:rPr lang="da-DK" sz="2400" dirty="0" smtClean="0"/>
              <a:t>3. Ændringer til regnskabsbekendtgørelsen</a:t>
            </a:r>
          </a:p>
          <a:p>
            <a:pPr marL="0" lvl="1" indent="0">
              <a:buNone/>
            </a:pPr>
            <a:r>
              <a:rPr lang="da-DK" sz="2400" dirty="0" smtClean="0"/>
              <a:t>4. Regnskabskontrol og fokusområder</a:t>
            </a:r>
          </a:p>
          <a:p>
            <a:pPr marL="0" lvl="1" indent="0">
              <a:buNone/>
            </a:pPr>
            <a:r>
              <a:rPr lang="da-DK" sz="2400" dirty="0" smtClean="0"/>
              <a:t>5. Fokus på ”den gode årsrapport”</a:t>
            </a:r>
            <a:endParaRPr lang="da-DK" sz="2400" dirty="0" smtClean="0"/>
          </a:p>
          <a:p>
            <a:pPr marL="0" lvl="1" indent="0">
              <a:buNone/>
            </a:pPr>
            <a:endParaRPr lang="da-DK" sz="2400" dirty="0" smtClean="0"/>
          </a:p>
          <a:p>
            <a:pPr lvl="2">
              <a:buFont typeface="Arial" pitchFamily="34" charset="0"/>
              <a:buChar char="•"/>
            </a:pPr>
            <a:endParaRPr lang="da-DK" sz="600" dirty="0" smtClean="0"/>
          </a:p>
          <a:p>
            <a:pPr lvl="2">
              <a:buFont typeface="Arial" pitchFamily="34" charset="0"/>
              <a:buChar char="•"/>
            </a:pPr>
            <a:endParaRPr lang="da-DK" sz="600" dirty="0"/>
          </a:p>
        </p:txBody>
      </p:sp>
    </p:spTree>
    <p:custDataLst>
      <p:tags r:id="rId1"/>
    </p:custDataLst>
    <p:extLst>
      <p:ext uri="{BB962C8B-B14F-4D97-AF65-F5344CB8AC3E}">
        <p14:creationId xmlns:p14="http://schemas.microsoft.com/office/powerpoint/2010/main" val="29978209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smtClean="0"/>
              <a:t>3. Ændringer til regnskabsbekendtgørelsen</a:t>
            </a:r>
            <a:br>
              <a:rPr lang="da-DK" dirty="0" smtClean="0"/>
            </a:br>
            <a:r>
              <a:rPr lang="da-DK" b="0" dirty="0" smtClean="0">
                <a:solidFill>
                  <a:schemeClr val="accent2"/>
                </a:solidFill>
              </a:rPr>
              <a:t>Overblik</a:t>
            </a:r>
            <a:endParaRPr lang="da-DK" b="0" dirty="0">
              <a:solidFill>
                <a:schemeClr val="accent2"/>
              </a:solidFill>
            </a:endParaRPr>
          </a:p>
        </p:txBody>
      </p:sp>
      <p:sp>
        <p:nvSpPr>
          <p:cNvPr id="6" name="Slide Number Placeholder 5"/>
          <p:cNvSpPr>
            <a:spLocks noGrp="1"/>
          </p:cNvSpPr>
          <p:nvPr>
            <p:ph type="sldNum" sz="quarter" idx="10"/>
          </p:nvPr>
        </p:nvSpPr>
        <p:spPr/>
        <p:txBody>
          <a:bodyPr/>
          <a:lstStyle/>
          <a:p>
            <a:fld id="{FEE3D930-4A7F-42F1-B01B-C77C8BA23BF4}" type="slidenum">
              <a:rPr lang="da-DK" smtClean="0"/>
              <a:t>11</a:t>
            </a:fld>
            <a:endParaRPr lang="da-DK"/>
          </a:p>
        </p:txBody>
      </p:sp>
      <p:graphicFrame>
        <p:nvGraphicFramePr>
          <p:cNvPr id="7" name="Content Placeholder 3"/>
          <p:cNvGraphicFramePr>
            <a:graphicFrameLocks/>
          </p:cNvGraphicFramePr>
          <p:nvPr>
            <p:extLst>
              <p:ext uri="{D42A27DB-BD31-4B8C-83A1-F6EECF244321}">
                <p14:modId xmlns:p14="http://schemas.microsoft.com/office/powerpoint/2010/main" val="3682170408"/>
              </p:ext>
            </p:extLst>
          </p:nvPr>
        </p:nvGraphicFramePr>
        <p:xfrm>
          <a:off x="472274" y="1301995"/>
          <a:ext cx="8154332" cy="3728492"/>
        </p:xfrm>
        <a:graphic>
          <a:graphicData uri="http://schemas.openxmlformats.org/drawingml/2006/table">
            <a:tbl>
              <a:tblPr firstRow="1" bandRow="1">
                <a:tableStyleId>{5C22544A-7EE6-4342-B048-85BDC9FD1C3A}</a:tableStyleId>
              </a:tblPr>
              <a:tblGrid>
                <a:gridCol w="753626"/>
                <a:gridCol w="7400706"/>
              </a:tblGrid>
              <a:tr h="245566">
                <a:tc>
                  <a:txBody>
                    <a:bodyPr/>
                    <a:lstStyle/>
                    <a:p>
                      <a:r>
                        <a:rPr lang="da-DK" sz="1000" dirty="0" smtClean="0">
                          <a:solidFill>
                            <a:srgbClr val="FFFFFF"/>
                          </a:solidFill>
                        </a:rPr>
                        <a:t>Paragraf</a:t>
                      </a:r>
                      <a:endParaRPr lang="da-DK" sz="1000" dirty="0">
                        <a:solidFill>
                          <a:srgbClr val="FFFFFF"/>
                        </a:solidFill>
                      </a:endParaRPr>
                    </a:p>
                  </a:txBody>
                  <a:tcPr marL="84406" marR="84406" marT="42203" marB="42203">
                    <a:solidFill>
                      <a:schemeClr val="tx1"/>
                    </a:solidFill>
                  </a:tcPr>
                </a:tc>
                <a:tc>
                  <a:txBody>
                    <a:bodyPr/>
                    <a:lstStyle/>
                    <a:p>
                      <a:r>
                        <a:rPr lang="da-DK" sz="1000" dirty="0" smtClean="0">
                          <a:solidFill>
                            <a:srgbClr val="FFFFFF"/>
                          </a:solidFill>
                        </a:rPr>
                        <a:t>Kort beskrivelse af ændringer til</a:t>
                      </a:r>
                      <a:r>
                        <a:rPr lang="da-DK" sz="1000" baseline="0" dirty="0" smtClean="0">
                          <a:solidFill>
                            <a:srgbClr val="FFFFFF"/>
                          </a:solidFill>
                        </a:rPr>
                        <a:t> regnskabsbekendtgørelsen </a:t>
                      </a:r>
                      <a:endParaRPr lang="da-DK" sz="1000" dirty="0">
                        <a:solidFill>
                          <a:srgbClr val="FFFFFF"/>
                        </a:solidFill>
                      </a:endParaRPr>
                    </a:p>
                  </a:txBody>
                  <a:tcPr marL="84406" marR="84406" marT="42203" marB="42203">
                    <a:solidFill>
                      <a:schemeClr val="tx1"/>
                    </a:solidFill>
                  </a:tcPr>
                </a:tc>
              </a:tr>
              <a:tr h="506437">
                <a:tc>
                  <a:txBody>
                    <a:bodyPr/>
                    <a:lstStyle/>
                    <a:p>
                      <a:pPr algn="ctr">
                        <a:spcAft>
                          <a:spcPts val="0"/>
                        </a:spcAft>
                      </a:pPr>
                      <a:r>
                        <a:rPr lang="da-DK" sz="1100" dirty="0">
                          <a:effectLst/>
                          <a:latin typeface="Arial"/>
                          <a:ea typeface="Calibri"/>
                        </a:rPr>
                        <a:t>§ 2,2</a:t>
                      </a:r>
                      <a:endParaRPr lang="da-DK" sz="1500" dirty="0">
                        <a:effectLst/>
                        <a:latin typeface="Calibri"/>
                        <a:ea typeface="Calibri"/>
                      </a:endParaRPr>
                    </a:p>
                  </a:txBody>
                  <a:tcPr marL="41031" marR="41031"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DD2B5"/>
                    </a:solidFill>
                  </a:tcPr>
                </a:tc>
                <a:tc>
                  <a:txBody>
                    <a:bodyPr/>
                    <a:lstStyle/>
                    <a:p>
                      <a:pPr>
                        <a:spcAft>
                          <a:spcPts val="0"/>
                        </a:spcAft>
                      </a:pPr>
                      <a:r>
                        <a:rPr lang="da-DK" sz="1100" dirty="0">
                          <a:effectLst/>
                          <a:latin typeface="Arial"/>
                          <a:ea typeface="Calibri"/>
                        </a:rPr>
                        <a:t>Der er i § 2 indsat mulighed for at finansielle rapporter kan udarbejdes på engelsk. Det er en forudsætning for udarbejdelse af finansielle rapporter på engelsk, at der er taget beslutning herom på instituttets generalforsamling, jf. SEL § 100, stk. 6-8</a:t>
                      </a:r>
                      <a:r>
                        <a:rPr lang="da-DK" sz="1100" dirty="0" smtClean="0">
                          <a:effectLst/>
                          <a:latin typeface="Arial"/>
                          <a:ea typeface="Calibri"/>
                        </a:rPr>
                        <a:t>.</a:t>
                      </a:r>
                    </a:p>
                    <a:p>
                      <a:pPr>
                        <a:spcAft>
                          <a:spcPts val="0"/>
                        </a:spcAft>
                      </a:pPr>
                      <a:endParaRPr lang="da-DK" sz="1500" dirty="0">
                        <a:effectLst/>
                        <a:latin typeface="Calibri"/>
                        <a:ea typeface="Calibri"/>
                      </a:endParaRPr>
                    </a:p>
                  </a:txBody>
                  <a:tcPr marL="41031" marR="41031"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DD2B5"/>
                    </a:solidFill>
                  </a:tcPr>
                </a:tc>
              </a:tr>
              <a:tr h="1181686">
                <a:tc>
                  <a:txBody>
                    <a:bodyPr/>
                    <a:lstStyle/>
                    <a:p>
                      <a:pPr algn="ctr">
                        <a:spcAft>
                          <a:spcPts val="0"/>
                        </a:spcAft>
                      </a:pPr>
                      <a:r>
                        <a:rPr lang="da-DK" sz="1100" dirty="0" smtClean="0">
                          <a:effectLst/>
                          <a:latin typeface="+mn-lt"/>
                          <a:ea typeface="Calibri"/>
                        </a:rPr>
                        <a:t>Bilag 2, 7a</a:t>
                      </a:r>
                      <a:endParaRPr lang="da-DK" sz="1500" dirty="0">
                        <a:effectLst/>
                        <a:latin typeface="Calibri"/>
                        <a:ea typeface="Calibri"/>
                      </a:endParaRPr>
                    </a:p>
                  </a:txBody>
                  <a:tcPr marL="41031" marR="41031"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2B5"/>
                    </a:solidFill>
                  </a:tcPr>
                </a:tc>
                <a:tc>
                  <a:txBody>
                    <a:bodyPr/>
                    <a:lstStyle/>
                    <a:p>
                      <a:pPr>
                        <a:spcAft>
                          <a:spcPts val="0"/>
                        </a:spcAft>
                      </a:pPr>
                      <a:r>
                        <a:rPr lang="da-DK" sz="1100" dirty="0" smtClean="0">
                          <a:effectLst/>
                          <a:latin typeface="+mn-lt"/>
                          <a:ea typeface="Calibri"/>
                        </a:rPr>
                        <a:t>Der er i bilag 2 indført en definition af omsætning. </a:t>
                      </a:r>
                      <a:br>
                        <a:rPr lang="da-DK" sz="1100" dirty="0" smtClean="0">
                          <a:effectLst/>
                          <a:latin typeface="+mn-lt"/>
                          <a:ea typeface="Calibri"/>
                        </a:rPr>
                      </a:br>
                      <a:r>
                        <a:rPr lang="da-DK" sz="1100" dirty="0" smtClean="0">
                          <a:effectLst/>
                          <a:latin typeface="+mn-lt"/>
                          <a:ea typeface="Calibri"/>
                        </a:rPr>
                        <a:t>Omsætning defineres nu som summen af:</a:t>
                      </a:r>
                      <a:br>
                        <a:rPr lang="da-DK" sz="1100" dirty="0" smtClean="0">
                          <a:effectLst/>
                          <a:latin typeface="+mn-lt"/>
                          <a:ea typeface="Calibri"/>
                        </a:rPr>
                      </a:br>
                      <a:r>
                        <a:rPr lang="da-DK" sz="1100" dirty="0" smtClean="0">
                          <a:effectLst/>
                          <a:latin typeface="+mn-lt"/>
                          <a:ea typeface="Calibri"/>
                        </a:rPr>
                        <a:t>- Renteindtægter</a:t>
                      </a:r>
                      <a:br>
                        <a:rPr lang="da-DK" sz="1100" dirty="0" smtClean="0">
                          <a:effectLst/>
                          <a:latin typeface="+mn-lt"/>
                          <a:ea typeface="Calibri"/>
                        </a:rPr>
                      </a:br>
                      <a:r>
                        <a:rPr lang="da-DK" sz="1100" dirty="0" smtClean="0">
                          <a:effectLst/>
                          <a:latin typeface="+mn-lt"/>
                          <a:ea typeface="Calibri"/>
                        </a:rPr>
                        <a:t>- </a:t>
                      </a:r>
                      <a:r>
                        <a:rPr lang="da-DK" sz="1100" dirty="0" err="1" smtClean="0">
                          <a:effectLst/>
                          <a:latin typeface="+mn-lt"/>
                          <a:ea typeface="Calibri"/>
                        </a:rPr>
                        <a:t>Gebryrer</a:t>
                      </a:r>
                      <a:r>
                        <a:rPr lang="da-DK" sz="1100" dirty="0" smtClean="0">
                          <a:effectLst/>
                          <a:latin typeface="+mn-lt"/>
                          <a:ea typeface="Calibri"/>
                        </a:rPr>
                        <a:t> og provisionsindtægter</a:t>
                      </a:r>
                      <a:br>
                        <a:rPr lang="da-DK" sz="1100" dirty="0" smtClean="0">
                          <a:effectLst/>
                          <a:latin typeface="+mn-lt"/>
                          <a:ea typeface="Calibri"/>
                        </a:rPr>
                      </a:br>
                      <a:r>
                        <a:rPr lang="da-DK" sz="1100" dirty="0" smtClean="0">
                          <a:effectLst/>
                          <a:latin typeface="+mn-lt"/>
                          <a:ea typeface="Calibri"/>
                        </a:rPr>
                        <a:t>- Andre driftsindtægter</a:t>
                      </a:r>
                      <a:endParaRPr lang="da-DK" sz="1500" dirty="0">
                        <a:effectLst/>
                        <a:latin typeface="Calibri"/>
                        <a:ea typeface="Calibri"/>
                      </a:endParaRPr>
                    </a:p>
                  </a:txBody>
                  <a:tcPr marL="41031" marR="4103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2B5"/>
                    </a:solidFill>
                  </a:tcPr>
                </a:tc>
              </a:tr>
              <a:tr h="675249">
                <a:tc>
                  <a:txBody>
                    <a:bodyPr/>
                    <a:lstStyle/>
                    <a:p>
                      <a:pPr marL="0" marR="0" indent="0" algn="ctr" defTabSz="820269" rtl="0" eaLnBrk="1" fontAlgn="auto" latinLnBrk="0" hangingPunct="1">
                        <a:lnSpc>
                          <a:spcPct val="100000"/>
                        </a:lnSpc>
                        <a:spcBef>
                          <a:spcPts val="0"/>
                        </a:spcBef>
                        <a:spcAft>
                          <a:spcPts val="0"/>
                        </a:spcAft>
                        <a:buClrTx/>
                        <a:buSzTx/>
                        <a:buFontTx/>
                        <a:buNone/>
                        <a:tabLst/>
                        <a:defRPr/>
                      </a:pPr>
                      <a:r>
                        <a:rPr lang="da-DK" sz="1100" kern="1200" dirty="0" smtClean="0">
                          <a:solidFill>
                            <a:schemeClr val="dk1"/>
                          </a:solidFill>
                          <a:effectLst/>
                          <a:latin typeface="+mn-lt"/>
                          <a:ea typeface="Calibri"/>
                          <a:cs typeface="+mn-cs"/>
                        </a:rPr>
                        <a:t>FIL § 77d</a:t>
                      </a:r>
                    </a:p>
                    <a:p>
                      <a:pPr algn="ctr">
                        <a:spcAft>
                          <a:spcPts val="0"/>
                        </a:spcAft>
                      </a:pPr>
                      <a:endParaRPr lang="da-DK" sz="1500" dirty="0">
                        <a:effectLst/>
                        <a:latin typeface="Calibri"/>
                        <a:ea typeface="Calibri"/>
                      </a:endParaRPr>
                    </a:p>
                  </a:txBody>
                  <a:tcPr marL="41031" marR="41031"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2B5"/>
                    </a:solidFill>
                  </a:tcPr>
                </a:tc>
                <a:tc>
                  <a:txBody>
                    <a:bodyPr/>
                    <a:lstStyle/>
                    <a:p>
                      <a:pPr>
                        <a:spcAft>
                          <a:spcPts val="0"/>
                        </a:spcAft>
                      </a:pPr>
                      <a:r>
                        <a:rPr lang="da-DK" sz="1100" b="0" i="0" u="none" strike="noStrike" dirty="0" smtClean="0">
                          <a:effectLst/>
                          <a:latin typeface="+mn-lt"/>
                        </a:rPr>
                        <a:t>I lov om finansiel virksomhed er oplysningskravet til bestyrelsens og direktionens aflønning ændret. Fremadrettet skal der oplyses det optjente vederlag i stedet for det modtagne vederlag. </a:t>
                      </a:r>
                      <a:br>
                        <a:rPr lang="da-DK" sz="1100" b="0" i="0" u="none" strike="noStrike" dirty="0" smtClean="0">
                          <a:effectLst/>
                          <a:latin typeface="+mn-lt"/>
                        </a:rPr>
                      </a:br>
                      <a:r>
                        <a:rPr lang="da-DK" sz="1100" b="0" i="0" u="none" strike="noStrike" dirty="0" smtClean="0">
                          <a:effectLst/>
                          <a:latin typeface="+mn-lt"/>
                        </a:rPr>
                        <a:t/>
                      </a:r>
                      <a:br>
                        <a:rPr lang="da-DK" sz="1100" b="0" i="0" u="none" strike="noStrike" dirty="0" smtClean="0">
                          <a:effectLst/>
                          <a:latin typeface="+mn-lt"/>
                        </a:rPr>
                      </a:br>
                      <a:r>
                        <a:rPr lang="da-DK" sz="1100" b="0" i="0" u="none" strike="noStrike" dirty="0" smtClean="0">
                          <a:effectLst/>
                          <a:latin typeface="+mn-lt"/>
                        </a:rPr>
                        <a:t>Oplysningskravet er således: </a:t>
                      </a:r>
                      <a:br>
                        <a:rPr lang="da-DK" sz="1100" b="0" i="0" u="none" strike="noStrike" dirty="0" smtClean="0">
                          <a:effectLst/>
                          <a:latin typeface="+mn-lt"/>
                        </a:rPr>
                      </a:br>
                      <a:r>
                        <a:rPr lang="da-DK" sz="1100" b="0" i="0" u="none" strike="noStrike" dirty="0" smtClean="0">
                          <a:effectLst/>
                          <a:latin typeface="+mn-lt"/>
                        </a:rPr>
                        <a:t>Virksomheden skal fremadrettet oplyse det samlede vederlag for hvert medlem af bestyrelsen og direktionen, som vedkommende som led i dette hverv har optjent fra virksomheden i det pågældende regnskabsår, og som vedkommende i samme regnskabsår har optjent som medlem af bestyrelsen eller direktionen i en virksomhed inden for samme koncern. </a:t>
                      </a:r>
                    </a:p>
                    <a:p>
                      <a:pPr>
                        <a:spcAft>
                          <a:spcPts val="0"/>
                        </a:spcAft>
                      </a:pPr>
                      <a:endParaRPr lang="da-DK" sz="1500" dirty="0">
                        <a:effectLst/>
                        <a:latin typeface="Calibri"/>
                        <a:ea typeface="Calibri"/>
                      </a:endParaRPr>
                    </a:p>
                  </a:txBody>
                  <a:tcPr marL="41031" marR="4103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2B5"/>
                    </a:solidFill>
                  </a:tcPr>
                </a:tc>
              </a:tr>
            </a:tbl>
          </a:graphicData>
        </a:graphic>
      </p:graphicFrame>
      <p:pic>
        <p:nvPicPr>
          <p:cNvPr id="10" name="Picture 2" descr="C:\Users\jalindber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049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000" y="298800"/>
            <a:ext cx="8352000" cy="753936"/>
          </a:xfrm>
        </p:spPr>
        <p:txBody>
          <a:bodyPr/>
          <a:lstStyle/>
          <a:p>
            <a:r>
              <a:rPr lang="da-DK" dirty="0" smtClean="0"/>
              <a:t>4. Regnskabskontrol og fokusområder</a:t>
            </a:r>
            <a:br>
              <a:rPr lang="da-DK" dirty="0" smtClean="0"/>
            </a:br>
            <a:r>
              <a:rPr lang="da-DK" b="0" dirty="0" smtClean="0">
                <a:solidFill>
                  <a:schemeClr val="accent2"/>
                </a:solidFill>
              </a:rPr>
              <a:t>Afgørelser fra fondsrådet</a:t>
            </a:r>
            <a:endParaRPr lang="da-DK" b="0" dirty="0">
              <a:solidFill>
                <a:schemeClr val="accent2"/>
              </a:solidFill>
            </a:endParaRPr>
          </a:p>
        </p:txBody>
      </p:sp>
      <p:sp>
        <p:nvSpPr>
          <p:cNvPr id="6" name="Slide Number Placeholder 5"/>
          <p:cNvSpPr>
            <a:spLocks noGrp="1"/>
          </p:cNvSpPr>
          <p:nvPr>
            <p:ph type="sldNum" sz="quarter" idx="10"/>
          </p:nvPr>
        </p:nvSpPr>
        <p:spPr/>
        <p:txBody>
          <a:bodyPr/>
          <a:lstStyle/>
          <a:p>
            <a:fld id="{FEE3D930-4A7F-42F1-B01B-C77C8BA23BF4}" type="slidenum">
              <a:rPr lang="da-DK" smtClean="0"/>
              <a:t>12</a:t>
            </a:fld>
            <a:endParaRPr lang="da-DK"/>
          </a:p>
        </p:txBody>
      </p:sp>
      <p:sp>
        <p:nvSpPr>
          <p:cNvPr id="9" name="TextBox 8"/>
          <p:cNvSpPr txBox="1"/>
          <p:nvPr/>
        </p:nvSpPr>
        <p:spPr>
          <a:xfrm>
            <a:off x="395535" y="1147059"/>
            <a:ext cx="8269113" cy="3002745"/>
          </a:xfrm>
          <a:prstGeom prst="rect">
            <a:avLst/>
          </a:prstGeom>
          <a:noFill/>
        </p:spPr>
        <p:txBody>
          <a:bodyPr wrap="square" lIns="0" tIns="0" rIns="0" bIns="0" rtlCol="0">
            <a:spAutoFit/>
          </a:bodyPr>
          <a:lstStyle/>
          <a:p>
            <a:pPr marL="0" lvl="1"/>
            <a:r>
              <a:rPr lang="da-DK" dirty="0">
                <a:solidFill>
                  <a:schemeClr val="tx2"/>
                </a:solidFill>
              </a:rPr>
              <a:t>Pr. 1. juli 2014 har Finanstilsynets bestyrelse erstattet Det Finansielle Råd (tidl. Fondsrådet og Det Finansielle Virksomhedsråd). </a:t>
            </a:r>
          </a:p>
          <a:p>
            <a:pPr marL="0" lvl="1" indent="0">
              <a:spcAft>
                <a:spcPts val="0"/>
              </a:spcAft>
              <a:buNone/>
            </a:pPr>
            <a:endParaRPr lang="da-DK" b="1" dirty="0">
              <a:solidFill>
                <a:schemeClr val="accent3"/>
              </a:solidFill>
            </a:endParaRPr>
          </a:p>
          <a:p>
            <a:pPr marL="0" lvl="1" indent="0">
              <a:spcAft>
                <a:spcPts val="0"/>
              </a:spcAft>
              <a:buNone/>
            </a:pPr>
            <a:r>
              <a:rPr lang="da-DK" b="1" dirty="0" smtClean="0">
                <a:solidFill>
                  <a:schemeClr val="accent3"/>
                </a:solidFill>
              </a:rPr>
              <a:t>Fondsrådet </a:t>
            </a:r>
            <a:r>
              <a:rPr lang="da-DK" b="1" dirty="0">
                <a:solidFill>
                  <a:schemeClr val="accent3"/>
                </a:solidFill>
              </a:rPr>
              <a:t>har udsendt </a:t>
            </a:r>
            <a:r>
              <a:rPr lang="da-DK" b="1" dirty="0" smtClean="0">
                <a:solidFill>
                  <a:schemeClr val="accent3"/>
                </a:solidFill>
              </a:rPr>
              <a:t>en afgørelse i februar 2014</a:t>
            </a:r>
            <a:endParaRPr lang="da-DK" dirty="0">
              <a:solidFill>
                <a:schemeClr val="tx2"/>
              </a:solidFill>
              <a:ea typeface="+mj-ea"/>
              <a:cs typeface="+mj-cs"/>
            </a:endParaRPr>
          </a:p>
          <a:p>
            <a:pPr marL="0" lvl="1" defTabSz="957263" fontAlgn="base">
              <a:lnSpc>
                <a:spcPct val="106000"/>
              </a:lnSpc>
              <a:spcBef>
                <a:spcPts val="400"/>
              </a:spcBef>
            </a:pPr>
            <a:r>
              <a:rPr lang="da-DK" dirty="0">
                <a:solidFill>
                  <a:schemeClr val="tx2"/>
                </a:solidFill>
                <a:ea typeface="+mj-ea"/>
                <a:cs typeface="+mj-cs"/>
              </a:rPr>
              <a:t>Afgørelsen vedrører præsentation af gevinst ved salg af udviklingsprojekt, jf. IAS 38, afsnit 113. </a:t>
            </a:r>
            <a:endParaRPr lang="da-DK" dirty="0" smtClean="0">
              <a:solidFill>
                <a:schemeClr val="tx2"/>
              </a:solidFill>
              <a:ea typeface="+mj-ea"/>
              <a:cs typeface="+mj-cs"/>
            </a:endParaRPr>
          </a:p>
          <a:p>
            <a:pPr marL="0" lvl="1" defTabSz="957263" fontAlgn="base">
              <a:lnSpc>
                <a:spcPct val="106000"/>
              </a:lnSpc>
              <a:spcBef>
                <a:spcPts val="400"/>
              </a:spcBef>
            </a:pPr>
            <a:endParaRPr lang="da-DK" dirty="0">
              <a:solidFill>
                <a:schemeClr val="tx2"/>
              </a:solidFill>
              <a:ea typeface="+mj-ea"/>
              <a:cs typeface="+mj-cs"/>
            </a:endParaRPr>
          </a:p>
          <a:p>
            <a:pPr marL="0" lvl="1" defTabSz="957263" fontAlgn="base">
              <a:lnSpc>
                <a:spcPct val="106000"/>
              </a:lnSpc>
              <a:spcBef>
                <a:spcPts val="400"/>
              </a:spcBef>
            </a:pPr>
            <a:r>
              <a:rPr lang="da-DK" dirty="0" err="1" smtClean="0">
                <a:solidFill>
                  <a:schemeClr val="tx2"/>
                </a:solidFill>
                <a:ea typeface="+mj-ea"/>
                <a:cs typeface="+mj-cs"/>
              </a:rPr>
              <a:t>NeuroSearch</a:t>
            </a:r>
            <a:r>
              <a:rPr lang="da-DK" dirty="0" smtClean="0">
                <a:solidFill>
                  <a:schemeClr val="tx2"/>
                </a:solidFill>
                <a:ea typeface="+mj-ea"/>
                <a:cs typeface="+mj-cs"/>
              </a:rPr>
              <a:t> A/S havde præsenteret gevinsten som omsætning, men gevinsten bør efter Det Finansielle Råds opfattelse ikke præsenteres som omsætning, men som andre driftsindtægter.</a:t>
            </a:r>
            <a:endParaRPr lang="da-DK" dirty="0">
              <a:solidFill>
                <a:schemeClr val="tx2"/>
              </a:solidFill>
              <a:ea typeface="+mj-ea"/>
              <a:cs typeface="+mj-cs"/>
            </a:endParaRPr>
          </a:p>
        </p:txBody>
      </p:sp>
      <p:pic>
        <p:nvPicPr>
          <p:cNvPr id="11" name="Picture 2" descr="C:\Users\jalindber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708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5536" y="5805264"/>
            <a:ext cx="8352928"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da-DK" dirty="0">
                <a:solidFill>
                  <a:schemeClr val="tx2"/>
                </a:solidFill>
              </a:rPr>
              <a:t>ESMA forventer, at børsnoterede virksomheder og deres revisorer tager hensyn til disse fokusområder </a:t>
            </a:r>
            <a:r>
              <a:rPr lang="da-DK" dirty="0" smtClean="0">
                <a:solidFill>
                  <a:schemeClr val="tx2"/>
                </a:solidFill>
              </a:rPr>
              <a:t>ved udarbejdelse/revision </a:t>
            </a:r>
            <a:r>
              <a:rPr lang="da-DK" dirty="0">
                <a:solidFill>
                  <a:schemeClr val="tx2"/>
                </a:solidFill>
              </a:rPr>
              <a:t>af </a:t>
            </a:r>
            <a:r>
              <a:rPr lang="da-DK" dirty="0" smtClean="0">
                <a:solidFill>
                  <a:schemeClr val="tx2"/>
                </a:solidFill>
              </a:rPr>
              <a:t>IFRS-regnskaber</a:t>
            </a:r>
            <a:endParaRPr lang="da-DK"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8308475"/>
              </p:ext>
            </p:extLst>
          </p:nvPr>
        </p:nvGraphicFramePr>
        <p:xfrm>
          <a:off x="394574" y="1052736"/>
          <a:ext cx="8353426" cy="3962400"/>
        </p:xfrm>
        <a:graphic>
          <a:graphicData uri="http://schemas.openxmlformats.org/drawingml/2006/table">
            <a:tbl>
              <a:tblPr firstRow="1" bandRow="1">
                <a:tableStyleId>{F2DE63D5-997A-4646-A377-4702673A728D}</a:tableStyleId>
              </a:tblPr>
              <a:tblGrid>
                <a:gridCol w="2233210"/>
                <a:gridCol w="6120216"/>
              </a:tblGrid>
              <a:tr h="370840">
                <a:tc>
                  <a:txBody>
                    <a:bodyPr/>
                    <a:lstStyle/>
                    <a:p>
                      <a:pPr>
                        <a:spcBef>
                          <a:spcPts val="600"/>
                        </a:spcBef>
                        <a:spcAft>
                          <a:spcPts val="600"/>
                        </a:spcAft>
                      </a:pPr>
                      <a:r>
                        <a:rPr lang="da-DK" sz="2400" dirty="0" smtClean="0"/>
                        <a:t>Tema</a:t>
                      </a:r>
                      <a:endParaRPr lang="da-DK" sz="2400" dirty="0"/>
                    </a:p>
                  </a:txBody>
                  <a:tcPr/>
                </a:tc>
                <a:tc>
                  <a:txBody>
                    <a:bodyPr/>
                    <a:lstStyle/>
                    <a:p>
                      <a:pPr>
                        <a:spcBef>
                          <a:spcPts val="600"/>
                        </a:spcBef>
                        <a:spcAft>
                          <a:spcPts val="600"/>
                        </a:spcAft>
                      </a:pPr>
                      <a:r>
                        <a:rPr lang="da-DK" sz="1600" dirty="0" smtClean="0"/>
                        <a:t>ESMA noterer</a:t>
                      </a:r>
                      <a:endParaRPr lang="da-DK" sz="1600" dirty="0"/>
                    </a:p>
                  </a:txBody>
                  <a:tcPr/>
                </a:tc>
              </a:tr>
              <a:tr h="370840">
                <a:tc>
                  <a:txBody>
                    <a:bodyPr/>
                    <a:lstStyle/>
                    <a:p>
                      <a:pPr>
                        <a:spcBef>
                          <a:spcPts val="600"/>
                        </a:spcBef>
                        <a:spcAft>
                          <a:spcPts val="600"/>
                        </a:spcAft>
                      </a:pPr>
                      <a:r>
                        <a:rPr lang="da-DK" sz="2000" b="0" dirty="0" smtClean="0">
                          <a:solidFill>
                            <a:schemeClr val="accent2"/>
                          </a:solidFill>
                        </a:rPr>
                        <a:t>Indregning</a:t>
                      </a:r>
                      <a:r>
                        <a:rPr lang="da-DK" sz="2000" b="0" baseline="0" dirty="0" smtClean="0">
                          <a:solidFill>
                            <a:schemeClr val="accent2"/>
                          </a:solidFill>
                        </a:rPr>
                        <a:t> og måling af udskudte skatteaktiver</a:t>
                      </a:r>
                      <a:endParaRPr lang="da-DK" sz="2000" b="0" dirty="0">
                        <a:solidFill>
                          <a:schemeClr val="accent2"/>
                        </a:solidFill>
                      </a:endParaRPr>
                    </a:p>
                  </a:txBody>
                  <a:tcPr/>
                </a:tc>
                <a:tc>
                  <a:txBody>
                    <a:bodyPr/>
                    <a:lstStyle/>
                    <a:p>
                      <a:pPr marL="285750" indent="-285750" algn="l" defTabSz="820269" rtl="0" eaLnBrk="1" latinLnBrk="0" hangingPunct="1">
                        <a:spcBef>
                          <a:spcPts val="600"/>
                        </a:spcBef>
                        <a:spcAft>
                          <a:spcPts val="600"/>
                        </a:spcAft>
                        <a:buFont typeface="Arial" panose="020B0604020202020204" pitchFamily="34" charset="0"/>
                        <a:buChar char="•"/>
                      </a:pPr>
                      <a:r>
                        <a:rPr lang="da-DK" sz="1800" b="0" kern="1100" baseline="0" dirty="0" smtClean="0">
                          <a:solidFill>
                            <a:schemeClr val="tx2"/>
                          </a:solidFill>
                          <a:latin typeface="+mn-lt"/>
                          <a:ea typeface="+mn-ea"/>
                          <a:cs typeface="+mn-cs"/>
                        </a:rPr>
                        <a:t>Væsentlige forudsætninger for indregning =&gt; oplys anvendt periode, vurdering lagt til grund samt størrelsen af det </a:t>
                      </a:r>
                      <a:r>
                        <a:rPr lang="da-DK" sz="1800" b="0" kern="1100" baseline="0" dirty="0" err="1" smtClean="0">
                          <a:solidFill>
                            <a:schemeClr val="tx2"/>
                          </a:solidFill>
                          <a:latin typeface="+mn-lt"/>
                          <a:ea typeface="+mn-ea"/>
                          <a:cs typeface="+mn-cs"/>
                        </a:rPr>
                        <a:t>fremførbare</a:t>
                      </a:r>
                      <a:r>
                        <a:rPr lang="da-DK" sz="1800" b="0" kern="1100" baseline="0" dirty="0" smtClean="0">
                          <a:solidFill>
                            <a:schemeClr val="tx2"/>
                          </a:solidFill>
                          <a:latin typeface="+mn-lt"/>
                          <a:ea typeface="+mn-ea"/>
                          <a:cs typeface="+mn-cs"/>
                        </a:rPr>
                        <a:t> skatteunderskud. </a:t>
                      </a:r>
                    </a:p>
                    <a:p>
                      <a:pPr marL="285750" indent="-285750" algn="l" defTabSz="820269" rtl="0" eaLnBrk="1" latinLnBrk="0" hangingPunct="1">
                        <a:spcBef>
                          <a:spcPts val="600"/>
                        </a:spcBef>
                        <a:spcAft>
                          <a:spcPts val="600"/>
                        </a:spcAft>
                        <a:buFont typeface="Arial" panose="020B0604020202020204" pitchFamily="34" charset="0"/>
                        <a:buChar char="•"/>
                      </a:pPr>
                      <a:r>
                        <a:rPr lang="da-DK" sz="1800" b="0" kern="1100" baseline="0" dirty="0" smtClean="0">
                          <a:solidFill>
                            <a:schemeClr val="tx2"/>
                          </a:solidFill>
                          <a:latin typeface="+mn-lt"/>
                          <a:ea typeface="+mn-ea"/>
                          <a:cs typeface="+mn-cs"/>
                        </a:rPr>
                        <a:t>Oplysning om regnskabsmæssig behandling af væsentlige usikkerheder ved opgørelse af skattepligtig indkomst.</a:t>
                      </a:r>
                    </a:p>
                  </a:txBody>
                  <a:tcPr/>
                </a:tc>
              </a:tr>
              <a:tr h="370840">
                <a:tc>
                  <a:txBody>
                    <a:bodyPr/>
                    <a:lstStyle/>
                    <a:p>
                      <a:pPr>
                        <a:spcBef>
                          <a:spcPts val="600"/>
                        </a:spcBef>
                        <a:spcAft>
                          <a:spcPts val="600"/>
                        </a:spcAft>
                      </a:pPr>
                      <a:r>
                        <a:rPr lang="da-DK" sz="2000" b="0" dirty="0" smtClean="0">
                          <a:solidFill>
                            <a:schemeClr val="accent2"/>
                          </a:solidFill>
                        </a:rPr>
                        <a:t>Oplysninger</a:t>
                      </a:r>
                      <a:endParaRPr lang="da-DK" sz="2000" b="0" dirty="0">
                        <a:solidFill>
                          <a:schemeClr val="accent2"/>
                        </a:solidFill>
                      </a:endParaRPr>
                    </a:p>
                  </a:txBody>
                  <a:tcPr/>
                </a:tc>
                <a:tc>
                  <a:txBody>
                    <a:bodyPr/>
                    <a:lstStyle/>
                    <a:p>
                      <a:pPr marL="285750" indent="-285750">
                        <a:spcBef>
                          <a:spcPts val="600"/>
                        </a:spcBef>
                        <a:spcAft>
                          <a:spcPts val="600"/>
                        </a:spcAft>
                        <a:buFont typeface="Arial" panose="020B0604020202020204" pitchFamily="34" charset="0"/>
                        <a:buChar char="•"/>
                      </a:pPr>
                      <a:r>
                        <a:rPr lang="da-DK" sz="1800" b="0" kern="1100" baseline="0" dirty="0" smtClean="0">
                          <a:solidFill>
                            <a:schemeClr val="tx2"/>
                          </a:solidFill>
                        </a:rPr>
                        <a:t>Oplysninger er for generelle i årsrapporten =&gt; mere virksomhedsspecifikke og relevante for virksomheden.</a:t>
                      </a:r>
                    </a:p>
                    <a:p>
                      <a:pPr marL="285750" indent="-285750">
                        <a:spcBef>
                          <a:spcPts val="600"/>
                        </a:spcBef>
                        <a:spcAft>
                          <a:spcPts val="600"/>
                        </a:spcAft>
                        <a:buFont typeface="Arial" panose="020B0604020202020204" pitchFamily="34" charset="0"/>
                        <a:buChar char="•"/>
                      </a:pPr>
                      <a:r>
                        <a:rPr lang="da-DK" sz="1800" b="0" kern="1100" baseline="0" dirty="0" smtClean="0">
                          <a:solidFill>
                            <a:schemeClr val="tx2"/>
                          </a:solidFill>
                        </a:rPr>
                        <a:t>For at regnskabsbruger opnår bedre forståelse af indvirkningen på virksomhedens finansielle resultat og stilling.</a:t>
                      </a:r>
                      <a:endParaRPr lang="da-DK" sz="1800" b="0" kern="1100" dirty="0" smtClean="0">
                        <a:solidFill>
                          <a:schemeClr val="tx2"/>
                        </a:solidFill>
                      </a:endParaRPr>
                    </a:p>
                  </a:txBody>
                  <a:tcPr/>
                </a:tc>
              </a:tr>
            </a:tbl>
          </a:graphicData>
        </a:graphic>
      </p:graphicFrame>
      <p:sp>
        <p:nvSpPr>
          <p:cNvPr id="7" name="Slide Number Placeholder 6"/>
          <p:cNvSpPr>
            <a:spLocks noGrp="1"/>
          </p:cNvSpPr>
          <p:nvPr>
            <p:ph type="sldNum" sz="quarter" idx="10"/>
          </p:nvPr>
        </p:nvSpPr>
        <p:spPr/>
        <p:txBody>
          <a:bodyPr/>
          <a:lstStyle/>
          <a:p>
            <a:fld id="{FEE3D930-4A7F-42F1-B01B-C77C8BA23BF4}" type="slidenum">
              <a:rPr lang="da-DK" smtClean="0"/>
              <a:t>13</a:t>
            </a:fld>
            <a:endParaRPr lang="da-DK"/>
          </a:p>
        </p:txBody>
      </p:sp>
      <p:sp>
        <p:nvSpPr>
          <p:cNvPr id="10" name="Title 2"/>
          <p:cNvSpPr>
            <a:spLocks noGrp="1"/>
          </p:cNvSpPr>
          <p:nvPr>
            <p:ph type="title"/>
          </p:nvPr>
        </p:nvSpPr>
        <p:spPr>
          <a:xfrm>
            <a:off x="396000" y="298800"/>
            <a:ext cx="8352000" cy="753936"/>
          </a:xfrm>
        </p:spPr>
        <p:txBody>
          <a:bodyPr/>
          <a:lstStyle/>
          <a:p>
            <a:r>
              <a:rPr lang="da-DK" dirty="0" smtClean="0"/>
              <a:t>4. Regnskabskontrol og fokusområder</a:t>
            </a:r>
            <a:br>
              <a:rPr lang="da-DK" dirty="0" smtClean="0"/>
            </a:br>
            <a:r>
              <a:rPr lang="da-DK" b="0" dirty="0" err="1" smtClean="0">
                <a:solidFill>
                  <a:schemeClr val="accent2"/>
                </a:solidFill>
              </a:rPr>
              <a:t>ESMA´s</a:t>
            </a:r>
            <a:r>
              <a:rPr lang="da-DK" b="0" dirty="0" smtClean="0">
                <a:solidFill>
                  <a:schemeClr val="accent2"/>
                </a:solidFill>
              </a:rPr>
              <a:t> fokusområder</a:t>
            </a:r>
            <a:endParaRPr lang="da-DK" b="0" dirty="0">
              <a:solidFill>
                <a:schemeClr val="accent2"/>
              </a:solidFill>
            </a:endParaRPr>
          </a:p>
        </p:txBody>
      </p:sp>
      <p:pic>
        <p:nvPicPr>
          <p:cNvPr id="12" name="Picture 2" descr="C:\Users\jalindber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809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5536" y="5805264"/>
            <a:ext cx="8352928"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da-DK" dirty="0">
                <a:solidFill>
                  <a:schemeClr val="tx2"/>
                </a:solidFill>
              </a:rPr>
              <a:t>ESMA forventer, at børsnoterede virksomheder og deres revisorer tager hensyn til disse fokusområder </a:t>
            </a:r>
            <a:r>
              <a:rPr lang="da-DK" dirty="0" smtClean="0">
                <a:solidFill>
                  <a:schemeClr val="tx2"/>
                </a:solidFill>
              </a:rPr>
              <a:t>ved udarbejdelse/revision </a:t>
            </a:r>
            <a:r>
              <a:rPr lang="da-DK" dirty="0">
                <a:solidFill>
                  <a:schemeClr val="tx2"/>
                </a:solidFill>
              </a:rPr>
              <a:t>af </a:t>
            </a:r>
            <a:r>
              <a:rPr lang="da-DK" dirty="0" smtClean="0">
                <a:solidFill>
                  <a:schemeClr val="tx2"/>
                </a:solidFill>
              </a:rPr>
              <a:t>IFRS-regnskaber</a:t>
            </a:r>
            <a:endParaRPr lang="da-DK"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63944"/>
              </p:ext>
            </p:extLst>
          </p:nvPr>
        </p:nvGraphicFramePr>
        <p:xfrm>
          <a:off x="395288" y="1052736"/>
          <a:ext cx="8353426" cy="4729480"/>
        </p:xfrm>
        <a:graphic>
          <a:graphicData uri="http://schemas.openxmlformats.org/drawingml/2006/table">
            <a:tbl>
              <a:tblPr firstRow="1" bandRow="1">
                <a:tableStyleId>{F2DE63D5-997A-4646-A377-4702673A728D}</a:tableStyleId>
              </a:tblPr>
              <a:tblGrid>
                <a:gridCol w="2448520"/>
                <a:gridCol w="5904906"/>
              </a:tblGrid>
              <a:tr h="370840">
                <a:tc>
                  <a:txBody>
                    <a:bodyPr/>
                    <a:lstStyle/>
                    <a:p>
                      <a:pPr>
                        <a:spcBef>
                          <a:spcPts val="600"/>
                        </a:spcBef>
                        <a:spcAft>
                          <a:spcPts val="600"/>
                        </a:spcAft>
                      </a:pPr>
                      <a:r>
                        <a:rPr lang="da-DK" sz="1800" dirty="0" smtClean="0"/>
                        <a:t>Tema</a:t>
                      </a:r>
                      <a:endParaRPr lang="da-DK" sz="1800" dirty="0"/>
                    </a:p>
                  </a:txBody>
                  <a:tcPr/>
                </a:tc>
                <a:tc>
                  <a:txBody>
                    <a:bodyPr/>
                    <a:lstStyle/>
                    <a:p>
                      <a:pPr>
                        <a:spcBef>
                          <a:spcPts val="600"/>
                        </a:spcBef>
                        <a:spcAft>
                          <a:spcPts val="600"/>
                        </a:spcAft>
                      </a:pPr>
                      <a:r>
                        <a:rPr lang="da-DK" sz="1800" dirty="0" smtClean="0"/>
                        <a:t>ESMA noterer</a:t>
                      </a:r>
                      <a:endParaRPr lang="da-DK" sz="1800" dirty="0"/>
                    </a:p>
                  </a:txBody>
                  <a:tcPr/>
                </a:tc>
              </a:tr>
              <a:tr h="370840">
                <a:tc>
                  <a:txBody>
                    <a:bodyPr/>
                    <a:lstStyle/>
                    <a:p>
                      <a:pPr>
                        <a:spcBef>
                          <a:spcPts val="600"/>
                        </a:spcBef>
                        <a:spcAft>
                          <a:spcPts val="600"/>
                        </a:spcAft>
                      </a:pPr>
                      <a:r>
                        <a:rPr lang="da-DK" sz="2000" b="0" dirty="0" smtClean="0">
                          <a:solidFill>
                            <a:schemeClr val="accent2"/>
                          </a:solidFill>
                        </a:rPr>
                        <a:t>Nedskrivning af </a:t>
                      </a:r>
                      <a:br>
                        <a:rPr lang="da-DK" sz="2000" b="0" dirty="0" smtClean="0">
                          <a:solidFill>
                            <a:schemeClr val="accent2"/>
                          </a:solidFill>
                        </a:rPr>
                      </a:br>
                      <a:r>
                        <a:rPr lang="da-DK" sz="2000" b="0" dirty="0" smtClean="0">
                          <a:solidFill>
                            <a:schemeClr val="accent2"/>
                          </a:solidFill>
                        </a:rPr>
                        <a:t>ikke-finansielle aktiver</a:t>
                      </a:r>
                      <a:endParaRPr lang="da-DK" sz="2000" b="0" dirty="0">
                        <a:solidFill>
                          <a:schemeClr val="accent2"/>
                        </a:solidFill>
                      </a:endParaRPr>
                    </a:p>
                  </a:txBody>
                  <a:tcPr/>
                </a:tc>
                <a:tc>
                  <a:txBody>
                    <a:bodyPr/>
                    <a:lstStyle/>
                    <a:p>
                      <a:pPr marL="285750" indent="-285750">
                        <a:spcBef>
                          <a:spcPts val="600"/>
                        </a:spcBef>
                        <a:spcAft>
                          <a:spcPts val="600"/>
                        </a:spcAft>
                        <a:buFont typeface="Arial" panose="020B0604020202020204" pitchFamily="34" charset="0"/>
                        <a:buChar char="•"/>
                      </a:pPr>
                      <a:r>
                        <a:rPr lang="da-DK" sz="1800" b="0" kern="1100" dirty="0" smtClean="0">
                          <a:solidFill>
                            <a:schemeClr val="tx2"/>
                          </a:solidFill>
                        </a:rPr>
                        <a:t>Pengestrømsprognoser =&gt; ledelsens bedste skøn</a:t>
                      </a:r>
                    </a:p>
                    <a:p>
                      <a:pPr marL="285750" indent="-285750">
                        <a:spcBef>
                          <a:spcPts val="600"/>
                        </a:spcBef>
                        <a:spcAft>
                          <a:spcPts val="600"/>
                        </a:spcAft>
                        <a:buFont typeface="Arial" panose="020B0604020202020204" pitchFamily="34" charset="0"/>
                        <a:buChar char="•"/>
                      </a:pPr>
                      <a:r>
                        <a:rPr lang="da-DK" sz="1800" b="0" kern="1100" dirty="0" smtClean="0">
                          <a:solidFill>
                            <a:schemeClr val="tx2"/>
                          </a:solidFill>
                        </a:rPr>
                        <a:t>Nøgleforudsætninger =&gt; virksomhedsspecifikke</a:t>
                      </a:r>
                    </a:p>
                    <a:p>
                      <a:pPr marL="285750" indent="-285750">
                        <a:spcBef>
                          <a:spcPts val="600"/>
                        </a:spcBef>
                        <a:spcAft>
                          <a:spcPts val="600"/>
                        </a:spcAft>
                        <a:buFont typeface="Arial" panose="020B0604020202020204" pitchFamily="34" charset="0"/>
                        <a:buChar char="•"/>
                      </a:pPr>
                      <a:r>
                        <a:rPr lang="da-DK" sz="1800" b="0" kern="1100" dirty="0" smtClean="0">
                          <a:solidFill>
                            <a:schemeClr val="tx2"/>
                          </a:solidFill>
                        </a:rPr>
                        <a:t>Følsomhedsanalyser =&gt; kan forbedres, især hvor væsentlige immaterielle med udefinerbar brugstid</a:t>
                      </a:r>
                    </a:p>
                  </a:txBody>
                  <a:tcPr/>
                </a:tc>
              </a:tr>
              <a:tr h="370840">
                <a:tc>
                  <a:txBody>
                    <a:bodyPr/>
                    <a:lstStyle/>
                    <a:p>
                      <a:pPr>
                        <a:spcBef>
                          <a:spcPts val="600"/>
                        </a:spcBef>
                        <a:spcAft>
                          <a:spcPts val="600"/>
                        </a:spcAft>
                      </a:pPr>
                      <a:r>
                        <a:rPr lang="da-DK" sz="2000" b="0" dirty="0" smtClean="0">
                          <a:solidFill>
                            <a:schemeClr val="accent2"/>
                          </a:solidFill>
                        </a:rPr>
                        <a:t>Dagsværdimåling og oplysninger herom</a:t>
                      </a:r>
                      <a:endParaRPr lang="da-DK" sz="2000" b="0" dirty="0">
                        <a:solidFill>
                          <a:schemeClr val="accent2"/>
                        </a:solidFill>
                      </a:endParaRPr>
                    </a:p>
                  </a:txBody>
                  <a:tcPr/>
                </a:tc>
                <a:tc>
                  <a:txBody>
                    <a:bodyPr/>
                    <a:lstStyle/>
                    <a:p>
                      <a:pPr marL="285750" indent="-285750">
                        <a:spcBef>
                          <a:spcPts val="600"/>
                        </a:spcBef>
                        <a:spcAft>
                          <a:spcPts val="600"/>
                        </a:spcAft>
                        <a:buFont typeface="Arial" panose="020B0604020202020204" pitchFamily="34" charset="0"/>
                        <a:buChar char="•"/>
                      </a:pPr>
                      <a:r>
                        <a:rPr lang="da-DK" sz="1800" b="0" kern="1100" dirty="0" smtClean="0">
                          <a:solidFill>
                            <a:schemeClr val="tx2"/>
                          </a:solidFill>
                        </a:rPr>
                        <a:t>Oplysning om beregningsenhed (</a:t>
                      </a:r>
                      <a:r>
                        <a:rPr lang="da-DK" sz="1800" b="0" i="1" kern="1100" dirty="0" smtClean="0">
                          <a:solidFill>
                            <a:schemeClr val="tx2"/>
                          </a:solidFill>
                        </a:rPr>
                        <a:t>unit of </a:t>
                      </a:r>
                      <a:r>
                        <a:rPr lang="da-DK" sz="1800" b="0" i="1" kern="1100" dirty="0" err="1" smtClean="0">
                          <a:solidFill>
                            <a:schemeClr val="tx2"/>
                          </a:solidFill>
                        </a:rPr>
                        <a:t>account</a:t>
                      </a:r>
                      <a:r>
                        <a:rPr lang="da-DK" sz="1800" b="0" kern="1100" dirty="0" smtClean="0">
                          <a:solidFill>
                            <a:schemeClr val="tx2"/>
                          </a:solidFill>
                        </a:rPr>
                        <a:t>)</a:t>
                      </a:r>
                    </a:p>
                    <a:p>
                      <a:pPr marL="285750" indent="-285750">
                        <a:spcBef>
                          <a:spcPts val="600"/>
                        </a:spcBef>
                        <a:spcAft>
                          <a:spcPts val="600"/>
                        </a:spcAft>
                        <a:buFont typeface="Arial" panose="020B0604020202020204" pitchFamily="34" charset="0"/>
                        <a:buChar char="•"/>
                      </a:pPr>
                      <a:r>
                        <a:rPr lang="da-DK" sz="1800" b="0" kern="1100" dirty="0" smtClean="0">
                          <a:solidFill>
                            <a:schemeClr val="tx2"/>
                          </a:solidFill>
                        </a:rPr>
                        <a:t>Medtage relevante oplysninger ift. IFRS 13’s formål</a:t>
                      </a:r>
                    </a:p>
                    <a:p>
                      <a:pPr marL="285750" indent="-285750">
                        <a:spcBef>
                          <a:spcPts val="600"/>
                        </a:spcBef>
                        <a:spcAft>
                          <a:spcPts val="600"/>
                        </a:spcAft>
                        <a:buFont typeface="Arial" panose="020B0604020202020204" pitchFamily="34" charset="0"/>
                        <a:buChar char="•"/>
                      </a:pPr>
                      <a:r>
                        <a:rPr lang="da-DK" sz="1800" b="0" kern="1100" dirty="0" smtClean="0">
                          <a:solidFill>
                            <a:schemeClr val="tx2"/>
                          </a:solidFill>
                        </a:rPr>
                        <a:t>Niveau i dagsværdihierarkiet - indregnede og oplyste</a:t>
                      </a:r>
                      <a:endParaRPr lang="da-DK" sz="1800" b="0" kern="1100" dirty="0">
                        <a:solidFill>
                          <a:schemeClr val="tx2"/>
                        </a:solidFill>
                      </a:endParaRPr>
                    </a:p>
                  </a:txBody>
                  <a:tcPr/>
                </a:tc>
              </a:tr>
              <a:tr h="370840">
                <a:tc>
                  <a:txBody>
                    <a:bodyPr/>
                    <a:lstStyle/>
                    <a:p>
                      <a:pPr>
                        <a:spcBef>
                          <a:spcPts val="600"/>
                        </a:spcBef>
                        <a:spcAft>
                          <a:spcPts val="600"/>
                        </a:spcAft>
                      </a:pPr>
                      <a:r>
                        <a:rPr lang="da-DK" sz="2000" b="0" dirty="0" smtClean="0">
                          <a:solidFill>
                            <a:schemeClr val="accent2"/>
                          </a:solidFill>
                        </a:rPr>
                        <a:t>Oplysning om anvendt regnskabspraksis, regnskabsmæssige vurderinger og skøn</a:t>
                      </a:r>
                      <a:endParaRPr lang="da-DK" sz="2000" b="0" dirty="0">
                        <a:solidFill>
                          <a:schemeClr val="accent2"/>
                        </a:solidFill>
                      </a:endParaRPr>
                    </a:p>
                  </a:txBody>
                  <a:tcPr/>
                </a:tc>
                <a:tc>
                  <a:txBody>
                    <a:bodyPr/>
                    <a:lstStyle/>
                    <a:p>
                      <a:pPr marL="285750" indent="-285750">
                        <a:spcBef>
                          <a:spcPts val="600"/>
                        </a:spcBef>
                        <a:spcAft>
                          <a:spcPts val="600"/>
                        </a:spcAft>
                        <a:buFont typeface="Arial" panose="020B0604020202020204" pitchFamily="34" charset="0"/>
                        <a:buChar char="•"/>
                      </a:pPr>
                      <a:r>
                        <a:rPr lang="da-DK" sz="1800" b="0" kern="1100" dirty="0" smtClean="0">
                          <a:solidFill>
                            <a:schemeClr val="tx2"/>
                          </a:solidFill>
                        </a:rPr>
                        <a:t>Væsentligste/mest relevante først + foretagne valg</a:t>
                      </a:r>
                    </a:p>
                    <a:p>
                      <a:pPr marL="285750" indent="-285750">
                        <a:spcBef>
                          <a:spcPts val="600"/>
                        </a:spcBef>
                        <a:spcAft>
                          <a:spcPts val="600"/>
                        </a:spcAft>
                        <a:buFont typeface="Arial" panose="020B0604020202020204" pitchFamily="34" charset="0"/>
                        <a:buChar char="•"/>
                      </a:pPr>
                      <a:r>
                        <a:rPr lang="da-DK" sz="1800" b="0" kern="1100" dirty="0" smtClean="0">
                          <a:solidFill>
                            <a:schemeClr val="tx2"/>
                          </a:solidFill>
                        </a:rPr>
                        <a:t>Vurderinger, som har mest væsentlig indvirkning</a:t>
                      </a:r>
                    </a:p>
                    <a:p>
                      <a:pPr marL="285750" indent="-285750">
                        <a:spcBef>
                          <a:spcPts val="600"/>
                        </a:spcBef>
                        <a:spcAft>
                          <a:spcPts val="600"/>
                        </a:spcAft>
                        <a:buFont typeface="Arial" panose="020B0604020202020204" pitchFamily="34" charset="0"/>
                        <a:buChar char="•"/>
                      </a:pPr>
                      <a:r>
                        <a:rPr lang="da-DK" sz="1800" b="0" kern="1100" dirty="0" smtClean="0">
                          <a:solidFill>
                            <a:schemeClr val="tx2"/>
                          </a:solidFill>
                        </a:rPr>
                        <a:t>Skønsmæssig usikkerhed, som kan påvirke værdier</a:t>
                      </a:r>
                      <a:endParaRPr lang="da-DK" sz="1800" b="0" kern="1100" baseline="0" dirty="0" smtClean="0">
                        <a:solidFill>
                          <a:schemeClr val="tx2"/>
                        </a:solidFill>
                      </a:endParaRPr>
                    </a:p>
                    <a:p>
                      <a:pPr marL="285750" indent="-285750">
                        <a:spcBef>
                          <a:spcPts val="600"/>
                        </a:spcBef>
                        <a:spcAft>
                          <a:spcPts val="600"/>
                        </a:spcAft>
                        <a:buFont typeface="Arial" panose="020B0604020202020204" pitchFamily="34" charset="0"/>
                        <a:buChar char="•"/>
                      </a:pPr>
                      <a:r>
                        <a:rPr lang="da-DK" sz="1800" b="0" kern="1100" dirty="0" smtClean="0">
                          <a:solidFill>
                            <a:schemeClr val="tx2"/>
                          </a:solidFill>
                        </a:rPr>
                        <a:t>Følsomhed pga.</a:t>
                      </a:r>
                      <a:r>
                        <a:rPr lang="da-DK" sz="1800" b="0" kern="1100" baseline="0" dirty="0" smtClean="0">
                          <a:solidFill>
                            <a:schemeClr val="tx2"/>
                          </a:solidFill>
                        </a:rPr>
                        <a:t> </a:t>
                      </a:r>
                      <a:r>
                        <a:rPr lang="da-DK" sz="1800" b="0" kern="1100" dirty="0" smtClean="0">
                          <a:solidFill>
                            <a:schemeClr val="tx2"/>
                          </a:solidFill>
                        </a:rPr>
                        <a:t>metoder, forudsætninger og skøn</a:t>
                      </a:r>
                      <a:endParaRPr lang="da-DK" sz="1800" b="0" kern="1100" dirty="0">
                        <a:solidFill>
                          <a:schemeClr val="tx2"/>
                        </a:solidFill>
                      </a:endParaRPr>
                    </a:p>
                  </a:txBody>
                  <a:tcPr/>
                </a:tc>
              </a:tr>
            </a:tbl>
          </a:graphicData>
        </a:graphic>
      </p:graphicFrame>
      <p:sp>
        <p:nvSpPr>
          <p:cNvPr id="7" name="Slide Number Placeholder 6"/>
          <p:cNvSpPr>
            <a:spLocks noGrp="1"/>
          </p:cNvSpPr>
          <p:nvPr>
            <p:ph type="sldNum" sz="quarter" idx="10"/>
          </p:nvPr>
        </p:nvSpPr>
        <p:spPr/>
        <p:txBody>
          <a:bodyPr/>
          <a:lstStyle/>
          <a:p>
            <a:fld id="{FEE3D930-4A7F-42F1-B01B-C77C8BA23BF4}" type="slidenum">
              <a:rPr lang="da-DK" smtClean="0"/>
              <a:t>14</a:t>
            </a:fld>
            <a:endParaRPr lang="da-DK"/>
          </a:p>
        </p:txBody>
      </p:sp>
      <p:sp>
        <p:nvSpPr>
          <p:cNvPr id="10" name="Title 2"/>
          <p:cNvSpPr>
            <a:spLocks noGrp="1"/>
          </p:cNvSpPr>
          <p:nvPr>
            <p:ph type="title"/>
          </p:nvPr>
        </p:nvSpPr>
        <p:spPr>
          <a:xfrm>
            <a:off x="396000" y="298800"/>
            <a:ext cx="8352000" cy="753936"/>
          </a:xfrm>
        </p:spPr>
        <p:txBody>
          <a:bodyPr/>
          <a:lstStyle/>
          <a:p>
            <a:r>
              <a:rPr lang="da-DK" dirty="0" smtClean="0"/>
              <a:t>4. Regnskabskontrol og fokusområder</a:t>
            </a:r>
            <a:br>
              <a:rPr lang="da-DK" dirty="0" smtClean="0"/>
            </a:br>
            <a:r>
              <a:rPr lang="da-DK" b="0" dirty="0" err="1" smtClean="0">
                <a:solidFill>
                  <a:schemeClr val="accent2"/>
                </a:solidFill>
              </a:rPr>
              <a:t>ESMA´s</a:t>
            </a:r>
            <a:r>
              <a:rPr lang="da-DK" b="0" dirty="0" smtClean="0">
                <a:solidFill>
                  <a:schemeClr val="accent2"/>
                </a:solidFill>
              </a:rPr>
              <a:t> fokusområder</a:t>
            </a:r>
            <a:endParaRPr lang="da-DK" b="0" dirty="0">
              <a:solidFill>
                <a:schemeClr val="accent2"/>
              </a:solidFill>
            </a:endParaRPr>
          </a:p>
        </p:txBody>
      </p:sp>
      <p:pic>
        <p:nvPicPr>
          <p:cNvPr id="11" name="Picture 2" descr="C:\Users\jalindber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372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095367"/>
            <a:ext cx="3726438" cy="52859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3" y="1097464"/>
            <a:ext cx="3816424" cy="53558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Oval Callout 1"/>
          <p:cNvSpPr/>
          <p:nvPr/>
        </p:nvSpPr>
        <p:spPr>
          <a:xfrm>
            <a:off x="5472608" y="2060848"/>
            <a:ext cx="3203848" cy="1861006"/>
          </a:xfrm>
          <a:prstGeom prst="wedgeEllipseCallout">
            <a:avLst>
              <a:gd name="adj1" fmla="val -27175"/>
              <a:gd name="adj2" fmla="val 63865"/>
            </a:avLst>
          </a:prstGeom>
          <a:solidFill>
            <a:schemeClr val="accent2">
              <a:lumMod val="40000"/>
              <a:lumOff val="60000"/>
            </a:schemeClr>
          </a:solidFill>
        </p:spPr>
        <p:txBody>
          <a:bodyPr wrap="square">
            <a:spAutoFit/>
          </a:bodyPr>
          <a:lstStyle/>
          <a:p>
            <a:r>
              <a:rPr lang="da-DK" sz="1600" dirty="0">
                <a:solidFill>
                  <a:srgbClr val="0070C0"/>
                </a:solidFill>
              </a:rPr>
              <a:t>”</a:t>
            </a:r>
            <a:r>
              <a:rPr lang="da-DK" sz="1600" i="1" dirty="0">
                <a:solidFill>
                  <a:srgbClr val="0070C0"/>
                </a:solidFill>
              </a:rPr>
              <a:t>Vi vil direkte opfordre virksomhederne til aktivt at vurdere, hvilke oplysninger der lovligt kan </a:t>
            </a:r>
            <a:r>
              <a:rPr lang="da-DK" sz="1600" i="1" dirty="0" err="1">
                <a:solidFill>
                  <a:srgbClr val="0070C0"/>
                </a:solidFill>
              </a:rPr>
              <a:t>udeholdes</a:t>
            </a:r>
            <a:r>
              <a:rPr lang="da-DK" sz="1600" dirty="0">
                <a:solidFill>
                  <a:srgbClr val="0070C0"/>
                </a:solidFill>
              </a:rPr>
              <a:t>”</a:t>
            </a:r>
            <a:endParaRPr lang="da-DK" sz="1600" dirty="0"/>
          </a:p>
        </p:txBody>
      </p:sp>
      <p:sp>
        <p:nvSpPr>
          <p:cNvPr id="4" name="Oval Callout 3"/>
          <p:cNvSpPr/>
          <p:nvPr/>
        </p:nvSpPr>
        <p:spPr>
          <a:xfrm>
            <a:off x="567904" y="3454008"/>
            <a:ext cx="3644056" cy="2553474"/>
          </a:xfrm>
          <a:prstGeom prst="wedgeEllipseCallout">
            <a:avLst/>
          </a:prstGeom>
          <a:solidFill>
            <a:schemeClr val="tx2">
              <a:lumMod val="20000"/>
              <a:lumOff val="80000"/>
            </a:schemeClr>
          </a:solidFill>
        </p:spPr>
        <p:txBody>
          <a:bodyPr wrap="square">
            <a:spAutoFit/>
          </a:bodyPr>
          <a:lstStyle/>
          <a:p>
            <a:r>
              <a:rPr lang="en-US" sz="1600" i="1" dirty="0" smtClean="0">
                <a:solidFill>
                  <a:schemeClr val="tx2"/>
                </a:solidFill>
              </a:rPr>
              <a:t>IASB </a:t>
            </a:r>
            <a:r>
              <a:rPr lang="en-US" sz="1600" i="1" dirty="0" err="1" smtClean="0">
                <a:solidFill>
                  <a:schemeClr val="tx2"/>
                </a:solidFill>
              </a:rPr>
              <a:t>har</a:t>
            </a:r>
            <a:r>
              <a:rPr lang="en-US" sz="1600" i="1" dirty="0" smtClean="0">
                <a:solidFill>
                  <a:schemeClr val="tx2"/>
                </a:solidFill>
              </a:rPr>
              <a:t> </a:t>
            </a:r>
            <a:r>
              <a:rPr lang="en-US" sz="1600" i="1" dirty="0" err="1" smtClean="0">
                <a:solidFill>
                  <a:schemeClr val="tx2"/>
                </a:solidFill>
              </a:rPr>
              <a:t>konstateret</a:t>
            </a:r>
            <a:r>
              <a:rPr lang="en-US" sz="1600" i="1" dirty="0" smtClean="0">
                <a:solidFill>
                  <a:schemeClr val="tx2"/>
                </a:solidFill>
              </a:rPr>
              <a:t>, at </a:t>
            </a:r>
            <a:r>
              <a:rPr lang="en-US" sz="1600" i="1" dirty="0" err="1" smtClean="0">
                <a:solidFill>
                  <a:srgbClr val="FF0000"/>
                </a:solidFill>
              </a:rPr>
              <a:t>det</a:t>
            </a:r>
            <a:r>
              <a:rPr lang="en-US" sz="1600" i="1" dirty="0" smtClean="0">
                <a:solidFill>
                  <a:srgbClr val="FF0000"/>
                </a:solidFill>
              </a:rPr>
              <a:t> </a:t>
            </a:r>
            <a:r>
              <a:rPr lang="en-US" sz="1600" i="1" dirty="0" err="1" smtClean="0">
                <a:solidFill>
                  <a:srgbClr val="FF0000"/>
                </a:solidFill>
              </a:rPr>
              <a:t>fremgår</a:t>
            </a:r>
            <a:r>
              <a:rPr lang="en-US" sz="1600" i="1" dirty="0" smtClean="0">
                <a:solidFill>
                  <a:srgbClr val="FF0000"/>
                </a:solidFill>
              </a:rPr>
              <a:t> </a:t>
            </a:r>
            <a:r>
              <a:rPr lang="en-US" sz="1600" i="1" dirty="0" err="1" smtClean="0">
                <a:solidFill>
                  <a:srgbClr val="FF0000"/>
                </a:solidFill>
              </a:rPr>
              <a:t>klart</a:t>
            </a:r>
            <a:r>
              <a:rPr lang="en-US" sz="1600" i="1" dirty="0" smtClean="0">
                <a:solidFill>
                  <a:srgbClr val="FF0000"/>
                </a:solidFill>
              </a:rPr>
              <a:t> </a:t>
            </a:r>
            <a:r>
              <a:rPr lang="en-US" sz="1600" i="1" dirty="0" err="1" smtClean="0">
                <a:solidFill>
                  <a:srgbClr val="FF0000"/>
                </a:solidFill>
              </a:rPr>
              <a:t>af</a:t>
            </a:r>
            <a:r>
              <a:rPr lang="en-US" sz="1600" i="1" dirty="0" smtClean="0">
                <a:solidFill>
                  <a:srgbClr val="FF0000"/>
                </a:solidFill>
              </a:rPr>
              <a:t> </a:t>
            </a:r>
            <a:r>
              <a:rPr lang="en-US" sz="1600" i="1" dirty="0" err="1" smtClean="0">
                <a:solidFill>
                  <a:schemeClr val="tx2"/>
                </a:solidFill>
              </a:rPr>
              <a:t>afsnit</a:t>
            </a:r>
            <a:r>
              <a:rPr lang="en-US" sz="1600" i="1" dirty="0" smtClean="0">
                <a:solidFill>
                  <a:schemeClr val="tx2"/>
                </a:solidFill>
              </a:rPr>
              <a:t> </a:t>
            </a:r>
            <a:r>
              <a:rPr lang="en-US" sz="1600" i="1" dirty="0">
                <a:solidFill>
                  <a:schemeClr val="tx2"/>
                </a:solidFill>
              </a:rPr>
              <a:t>31 </a:t>
            </a:r>
            <a:r>
              <a:rPr lang="en-US" sz="1600" i="1" dirty="0" err="1">
                <a:solidFill>
                  <a:schemeClr val="tx2"/>
                </a:solidFill>
              </a:rPr>
              <a:t>i</a:t>
            </a:r>
            <a:r>
              <a:rPr lang="en-US" sz="1600" i="1" dirty="0" smtClean="0">
                <a:solidFill>
                  <a:schemeClr val="tx2"/>
                </a:solidFill>
              </a:rPr>
              <a:t> </a:t>
            </a:r>
            <a:r>
              <a:rPr lang="en-US" sz="1600" i="1" dirty="0">
                <a:solidFill>
                  <a:schemeClr val="tx2"/>
                </a:solidFill>
              </a:rPr>
              <a:t>IAS </a:t>
            </a:r>
            <a:r>
              <a:rPr lang="en-US" sz="1600" i="1" dirty="0" smtClean="0">
                <a:solidFill>
                  <a:schemeClr val="tx2"/>
                </a:solidFill>
              </a:rPr>
              <a:t>1, at </a:t>
            </a:r>
            <a:r>
              <a:rPr lang="en-US" sz="1600" i="1" dirty="0" err="1" smtClean="0">
                <a:solidFill>
                  <a:schemeClr val="tx2"/>
                </a:solidFill>
              </a:rPr>
              <a:t>væsentlighedsbegrebet</a:t>
            </a:r>
            <a:r>
              <a:rPr lang="en-US" sz="1600" i="1" dirty="0" smtClean="0">
                <a:solidFill>
                  <a:schemeClr val="tx2"/>
                </a:solidFill>
              </a:rPr>
              <a:t> </a:t>
            </a:r>
            <a:r>
              <a:rPr lang="en-US" sz="1600" i="1" dirty="0" err="1" smtClean="0">
                <a:solidFill>
                  <a:schemeClr val="tx2"/>
                </a:solidFill>
              </a:rPr>
              <a:t>også</a:t>
            </a:r>
            <a:r>
              <a:rPr lang="en-US" sz="1600" i="1" dirty="0" smtClean="0">
                <a:solidFill>
                  <a:schemeClr val="tx2"/>
                </a:solidFill>
              </a:rPr>
              <a:t> </a:t>
            </a:r>
            <a:r>
              <a:rPr lang="en-US" sz="1600" i="1" dirty="0" err="1" smtClean="0">
                <a:solidFill>
                  <a:schemeClr val="tx2"/>
                </a:solidFill>
              </a:rPr>
              <a:t>gælder</a:t>
            </a:r>
            <a:r>
              <a:rPr lang="en-US" sz="1600" i="1" dirty="0" smtClean="0">
                <a:solidFill>
                  <a:schemeClr val="tx2"/>
                </a:solidFill>
              </a:rPr>
              <a:t> </a:t>
            </a:r>
            <a:r>
              <a:rPr lang="en-US" sz="1600" i="1" dirty="0" err="1" smtClean="0">
                <a:solidFill>
                  <a:schemeClr val="tx2"/>
                </a:solidFill>
              </a:rPr>
              <a:t>specifikke</a:t>
            </a:r>
            <a:r>
              <a:rPr lang="en-US" sz="1600" i="1" dirty="0" smtClean="0">
                <a:solidFill>
                  <a:schemeClr val="tx2"/>
                </a:solidFill>
              </a:rPr>
              <a:t> </a:t>
            </a:r>
            <a:r>
              <a:rPr lang="en-US" sz="1600" i="1" dirty="0" err="1" smtClean="0">
                <a:solidFill>
                  <a:schemeClr val="tx2"/>
                </a:solidFill>
              </a:rPr>
              <a:t>oplysninger</a:t>
            </a:r>
            <a:r>
              <a:rPr lang="en-US" sz="1600" i="1" dirty="0" smtClean="0">
                <a:solidFill>
                  <a:schemeClr val="tx2"/>
                </a:solidFill>
              </a:rPr>
              <a:t>, </a:t>
            </a:r>
            <a:r>
              <a:rPr lang="en-US" sz="1600" i="1" dirty="0" err="1" smtClean="0">
                <a:solidFill>
                  <a:schemeClr val="tx2"/>
                </a:solidFill>
              </a:rPr>
              <a:t>som</a:t>
            </a:r>
            <a:r>
              <a:rPr lang="en-US" sz="1600" i="1" dirty="0" smtClean="0">
                <a:solidFill>
                  <a:schemeClr val="tx2"/>
                </a:solidFill>
              </a:rPr>
              <a:t> en IFRS stiller </a:t>
            </a:r>
            <a:r>
              <a:rPr lang="en-US" sz="1600" i="1" dirty="0" err="1" smtClean="0">
                <a:solidFill>
                  <a:schemeClr val="tx2"/>
                </a:solidFill>
              </a:rPr>
              <a:t>krav</a:t>
            </a:r>
            <a:r>
              <a:rPr lang="en-US" sz="1600" i="1" dirty="0" smtClean="0">
                <a:solidFill>
                  <a:schemeClr val="tx2"/>
                </a:solidFill>
              </a:rPr>
              <a:t> </a:t>
            </a:r>
            <a:r>
              <a:rPr lang="en-US" sz="1600" i="1" dirty="0" err="1" smtClean="0">
                <a:solidFill>
                  <a:schemeClr val="tx2"/>
                </a:solidFill>
              </a:rPr>
              <a:t>om.</a:t>
            </a:r>
            <a:endParaRPr lang="da-DK" sz="1600" i="1" dirty="0">
              <a:solidFill>
                <a:schemeClr val="tx2"/>
              </a:solidFill>
            </a:endParaRPr>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0"/>
          </p:nvPr>
        </p:nvSpPr>
        <p:spPr/>
        <p:txBody>
          <a:bodyPr/>
          <a:lstStyle/>
          <a:p>
            <a:fld id="{FEE3D930-4A7F-42F1-B01B-C77C8BA23BF4}" type="slidenum">
              <a:rPr lang="da-DK" smtClean="0"/>
              <a:t>15</a:t>
            </a:fld>
            <a:endParaRPr lang="da-DK"/>
          </a:p>
        </p:txBody>
      </p:sp>
      <p:sp>
        <p:nvSpPr>
          <p:cNvPr id="12" name="Title 2"/>
          <p:cNvSpPr>
            <a:spLocks noGrp="1"/>
          </p:cNvSpPr>
          <p:nvPr>
            <p:ph type="title"/>
          </p:nvPr>
        </p:nvSpPr>
        <p:spPr>
          <a:xfrm>
            <a:off x="396000" y="298800"/>
            <a:ext cx="8352000" cy="753936"/>
          </a:xfrm>
        </p:spPr>
        <p:txBody>
          <a:bodyPr/>
          <a:lstStyle/>
          <a:p>
            <a:r>
              <a:rPr lang="da-DK" dirty="0"/>
              <a:t>5</a:t>
            </a:r>
            <a:r>
              <a:rPr lang="da-DK" dirty="0" smtClean="0"/>
              <a:t>. Fokus på ”den gode årsrapport”</a:t>
            </a:r>
            <a:br>
              <a:rPr lang="da-DK" dirty="0" smtClean="0"/>
            </a:br>
            <a:r>
              <a:rPr lang="da-DK" b="0" dirty="0" smtClean="0">
                <a:solidFill>
                  <a:schemeClr val="accent2"/>
                </a:solidFill>
              </a:rPr>
              <a:t>Fokus på årsrapporterne ses fra flere sider…</a:t>
            </a:r>
            <a:endParaRPr lang="da-DK" b="0" dirty="0">
              <a:solidFill>
                <a:schemeClr val="accent2"/>
              </a:solidFill>
            </a:endParaRPr>
          </a:p>
        </p:txBody>
      </p:sp>
      <p:pic>
        <p:nvPicPr>
          <p:cNvPr id="13" name="Picture 2" descr="C:\Users\jalindberg\Desktop\Cap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985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78261948"/>
              </p:ext>
            </p:extLst>
          </p:nvPr>
        </p:nvGraphicFramePr>
        <p:xfrm>
          <a:off x="395288" y="1042248"/>
          <a:ext cx="8353426" cy="5339080"/>
        </p:xfrm>
        <a:graphic>
          <a:graphicData uri="http://schemas.openxmlformats.org/drawingml/2006/table">
            <a:tbl>
              <a:tblPr firstRow="1" bandRow="1">
                <a:tableStyleId>{72833802-FEF1-4C79-8D5D-14CF1EAF98D9}</a:tableStyleId>
              </a:tblPr>
              <a:tblGrid>
                <a:gridCol w="1584424"/>
                <a:gridCol w="6769002"/>
              </a:tblGrid>
              <a:tr h="370840">
                <a:tc>
                  <a:txBody>
                    <a:bodyPr/>
                    <a:lstStyle/>
                    <a:p>
                      <a:pPr>
                        <a:spcBef>
                          <a:spcPts val="100"/>
                        </a:spcBef>
                        <a:spcAft>
                          <a:spcPts val="100"/>
                        </a:spcAft>
                      </a:pPr>
                      <a:r>
                        <a:rPr lang="da-DK" sz="1800" dirty="0" smtClean="0"/>
                        <a:t>Tema</a:t>
                      </a:r>
                      <a:endParaRPr lang="da-DK" sz="1800" dirty="0"/>
                    </a:p>
                  </a:txBody>
                  <a:tcPr>
                    <a:solidFill>
                      <a:schemeClr val="tx2">
                        <a:lumMod val="40000"/>
                        <a:lumOff val="60000"/>
                      </a:schemeClr>
                    </a:solidFill>
                  </a:tcPr>
                </a:tc>
                <a:tc>
                  <a:txBody>
                    <a:bodyPr/>
                    <a:lstStyle/>
                    <a:p>
                      <a:pPr>
                        <a:spcBef>
                          <a:spcPts val="100"/>
                        </a:spcBef>
                        <a:spcAft>
                          <a:spcPts val="100"/>
                        </a:spcAft>
                      </a:pPr>
                      <a:r>
                        <a:rPr lang="da-DK" sz="1800" dirty="0" err="1" smtClean="0"/>
                        <a:t>ERST’s</a:t>
                      </a:r>
                      <a:r>
                        <a:rPr lang="da-DK" sz="1800" dirty="0" smtClean="0"/>
                        <a:t> observationer</a:t>
                      </a:r>
                      <a:endParaRPr lang="da-DK" sz="1800" dirty="0"/>
                    </a:p>
                  </a:txBody>
                  <a:tcPr>
                    <a:solidFill>
                      <a:schemeClr val="tx2">
                        <a:lumMod val="40000"/>
                        <a:lumOff val="60000"/>
                      </a:schemeClr>
                    </a:solidFill>
                  </a:tcPr>
                </a:tc>
              </a:tr>
              <a:tr h="370840">
                <a:tc>
                  <a:txBody>
                    <a:bodyPr/>
                    <a:lstStyle/>
                    <a:p>
                      <a:pPr>
                        <a:spcBef>
                          <a:spcPts val="100"/>
                        </a:spcBef>
                        <a:spcAft>
                          <a:spcPts val="100"/>
                        </a:spcAft>
                      </a:pPr>
                      <a:r>
                        <a:rPr lang="da-DK" sz="1800" b="1" dirty="0" smtClean="0">
                          <a:solidFill>
                            <a:schemeClr val="accent2"/>
                          </a:solidFill>
                        </a:rPr>
                        <a:t>Undgå gentagelser</a:t>
                      </a:r>
                      <a:endParaRPr lang="da-DK" sz="1800" b="1" dirty="0">
                        <a:solidFill>
                          <a:schemeClr val="accent2"/>
                        </a:solidFill>
                      </a:endParaRPr>
                    </a:p>
                  </a:txBody>
                  <a:tcPr/>
                </a:tc>
                <a:tc>
                  <a:txBody>
                    <a:bodyPr/>
                    <a:lstStyle/>
                    <a:p>
                      <a:pPr marL="285750" indent="-285750">
                        <a:spcBef>
                          <a:spcPts val="600"/>
                        </a:spcBef>
                        <a:spcAft>
                          <a:spcPts val="600"/>
                        </a:spcAft>
                        <a:buFont typeface="Arial" panose="020B0604020202020204" pitchFamily="34" charset="0"/>
                        <a:buChar char="•"/>
                      </a:pPr>
                      <a:r>
                        <a:rPr lang="da-DK" sz="1800" dirty="0" smtClean="0">
                          <a:solidFill>
                            <a:schemeClr val="tx2"/>
                          </a:solidFill>
                        </a:rPr>
                        <a:t>Samme forhold beskrevet flere steder i årsrapporten</a:t>
                      </a:r>
                    </a:p>
                    <a:p>
                      <a:pPr marL="285750" indent="-285750">
                        <a:spcBef>
                          <a:spcPts val="600"/>
                        </a:spcBef>
                        <a:spcAft>
                          <a:spcPts val="600"/>
                        </a:spcAft>
                        <a:buFont typeface="Arial" panose="020B0604020202020204" pitchFamily="34" charset="0"/>
                        <a:buChar char="•"/>
                      </a:pPr>
                      <a:r>
                        <a:rPr lang="da-DK" sz="1800" dirty="0" smtClean="0">
                          <a:solidFill>
                            <a:schemeClr val="tx2"/>
                          </a:solidFill>
                        </a:rPr>
                        <a:t>Strukturér, så oplysninger så vidt muligt kun gives én gang</a:t>
                      </a:r>
                    </a:p>
                  </a:txBody>
                  <a:tcPr/>
                </a:tc>
              </a:tr>
              <a:tr h="370840">
                <a:tc>
                  <a:txBody>
                    <a:bodyPr/>
                    <a:lstStyle/>
                    <a:p>
                      <a:pPr marL="0" marR="0" indent="0" algn="l" defTabSz="820269" rtl="0" eaLnBrk="1" fontAlgn="auto" latinLnBrk="0" hangingPunct="1">
                        <a:lnSpc>
                          <a:spcPct val="100000"/>
                        </a:lnSpc>
                        <a:spcBef>
                          <a:spcPts val="100"/>
                        </a:spcBef>
                        <a:spcAft>
                          <a:spcPts val="100"/>
                        </a:spcAft>
                        <a:buClrTx/>
                        <a:buSzTx/>
                        <a:buFontTx/>
                        <a:buNone/>
                        <a:tabLst/>
                        <a:defRPr/>
                      </a:pPr>
                      <a:r>
                        <a:rPr lang="da-DK" sz="1800" b="1" dirty="0" smtClean="0">
                          <a:solidFill>
                            <a:schemeClr val="accent2"/>
                          </a:solidFill>
                        </a:rPr>
                        <a:t>Undgå generisk information</a:t>
                      </a:r>
                    </a:p>
                  </a:txBody>
                  <a:tcPr/>
                </a:tc>
                <a:tc>
                  <a:txBody>
                    <a:bodyPr/>
                    <a:lstStyle/>
                    <a:p>
                      <a:pPr marL="285750" indent="-285750">
                        <a:spcBef>
                          <a:spcPts val="600"/>
                        </a:spcBef>
                        <a:spcAft>
                          <a:spcPts val="600"/>
                        </a:spcAft>
                        <a:buFont typeface="Arial" panose="020B0604020202020204" pitchFamily="34" charset="0"/>
                        <a:buChar char="•"/>
                      </a:pPr>
                      <a:r>
                        <a:rPr lang="da-DK" sz="1800" dirty="0" smtClean="0">
                          <a:solidFill>
                            <a:schemeClr val="tx2"/>
                          </a:solidFill>
                        </a:rPr>
                        <a:t>Standardregnskaber er udmærkede til inspiration, men husk fx at slette omtale, der ikke er relevant for virksomheden</a:t>
                      </a:r>
                    </a:p>
                    <a:p>
                      <a:pPr marL="285750" indent="-285750">
                        <a:spcBef>
                          <a:spcPts val="600"/>
                        </a:spcBef>
                        <a:spcAft>
                          <a:spcPts val="600"/>
                        </a:spcAft>
                        <a:buFont typeface="Arial" panose="020B0604020202020204" pitchFamily="34" charset="0"/>
                        <a:buChar char="•"/>
                      </a:pPr>
                      <a:r>
                        <a:rPr lang="da-DK" sz="1800" dirty="0" smtClean="0">
                          <a:solidFill>
                            <a:schemeClr val="tx2"/>
                          </a:solidFill>
                        </a:rPr>
                        <a:t>Årsrapporten skal omtale virksomhedens konkrete forhold, fx konkrete forudsætninger, og ikke standardtekst herfor</a:t>
                      </a:r>
                    </a:p>
                  </a:txBody>
                  <a:tcPr/>
                </a:tc>
              </a:tr>
              <a:tr h="370840">
                <a:tc>
                  <a:txBody>
                    <a:bodyPr/>
                    <a:lstStyle/>
                    <a:p>
                      <a:pPr>
                        <a:spcBef>
                          <a:spcPts val="100"/>
                        </a:spcBef>
                        <a:spcAft>
                          <a:spcPts val="100"/>
                        </a:spcAft>
                      </a:pPr>
                      <a:r>
                        <a:rPr lang="da-DK" sz="1800" b="1" dirty="0" smtClean="0">
                          <a:solidFill>
                            <a:schemeClr val="accent2"/>
                          </a:solidFill>
                        </a:rPr>
                        <a:t>Udelad uvæsentlig information</a:t>
                      </a:r>
                      <a:endParaRPr lang="da-DK" sz="1800" b="1" dirty="0">
                        <a:solidFill>
                          <a:schemeClr val="accent2"/>
                        </a:solidFill>
                      </a:endParaRPr>
                    </a:p>
                  </a:txBody>
                  <a:tcPr/>
                </a:tc>
                <a:tc>
                  <a:txBody>
                    <a:bodyPr/>
                    <a:lstStyle/>
                    <a:p>
                      <a:pPr marL="285750" indent="-285750">
                        <a:spcBef>
                          <a:spcPts val="600"/>
                        </a:spcBef>
                        <a:spcAft>
                          <a:spcPts val="600"/>
                        </a:spcAft>
                        <a:buFont typeface="Arial" panose="020B0604020202020204" pitchFamily="34" charset="0"/>
                        <a:buChar char="•"/>
                      </a:pPr>
                      <a:r>
                        <a:rPr lang="da-DK" sz="1800" dirty="0" smtClean="0">
                          <a:solidFill>
                            <a:schemeClr val="tx2"/>
                          </a:solidFill>
                        </a:rPr>
                        <a:t>Virksomheden kan </a:t>
                      </a:r>
                      <a:r>
                        <a:rPr lang="da-DK" sz="1800" dirty="0" err="1" smtClean="0">
                          <a:solidFill>
                            <a:schemeClr val="tx2"/>
                          </a:solidFill>
                        </a:rPr>
                        <a:t>udeholde</a:t>
                      </a:r>
                      <a:r>
                        <a:rPr lang="da-DK" sz="1800" dirty="0" smtClean="0">
                          <a:solidFill>
                            <a:schemeClr val="tx2"/>
                          </a:solidFill>
                        </a:rPr>
                        <a:t> </a:t>
                      </a:r>
                      <a:r>
                        <a:rPr lang="da-DK" sz="1800" i="1" dirty="0" smtClean="0">
                          <a:solidFill>
                            <a:schemeClr val="tx2"/>
                          </a:solidFill>
                        </a:rPr>
                        <a:t>uvæsentlige</a:t>
                      </a:r>
                      <a:r>
                        <a:rPr lang="da-DK" sz="1800" dirty="0" smtClean="0">
                          <a:solidFill>
                            <a:schemeClr val="tx2"/>
                          </a:solidFill>
                        </a:rPr>
                        <a:t> oplysninger fra årsrapporten – men husk forudsætninger</a:t>
                      </a:r>
                      <a:r>
                        <a:rPr lang="da-DK" sz="1800" baseline="0" dirty="0" smtClean="0">
                          <a:solidFill>
                            <a:schemeClr val="tx2"/>
                          </a:solidFill>
                        </a:rPr>
                        <a:t> og dokumentation</a:t>
                      </a:r>
                      <a:r>
                        <a:rPr lang="da-DK" sz="1800" dirty="0" smtClean="0">
                          <a:solidFill>
                            <a:schemeClr val="tx2"/>
                          </a:solidFill>
                        </a:rPr>
                        <a:t>!</a:t>
                      </a:r>
                    </a:p>
                    <a:p>
                      <a:pPr marL="285750" indent="-285750">
                        <a:spcBef>
                          <a:spcPts val="600"/>
                        </a:spcBef>
                        <a:spcAft>
                          <a:spcPts val="600"/>
                        </a:spcAft>
                        <a:buFont typeface="Arial" panose="020B0604020202020204" pitchFamily="34" charset="0"/>
                        <a:buChar char="•"/>
                      </a:pPr>
                      <a:r>
                        <a:rPr lang="da-DK" sz="1800" dirty="0" smtClean="0">
                          <a:solidFill>
                            <a:schemeClr val="tx2"/>
                          </a:solidFill>
                        </a:rPr>
                        <a:t>Retningslinjer, som bør godkendes af øverste ledelse</a:t>
                      </a:r>
                    </a:p>
                  </a:txBody>
                  <a:tcPr/>
                </a:tc>
              </a:tr>
              <a:tr h="370840">
                <a:tc>
                  <a:txBody>
                    <a:bodyPr/>
                    <a:lstStyle/>
                    <a:p>
                      <a:pPr>
                        <a:spcBef>
                          <a:spcPts val="100"/>
                        </a:spcBef>
                        <a:spcAft>
                          <a:spcPts val="100"/>
                        </a:spcAft>
                      </a:pPr>
                      <a:r>
                        <a:rPr lang="da-DK" sz="1800" b="1" dirty="0" smtClean="0">
                          <a:solidFill>
                            <a:schemeClr val="accent2"/>
                          </a:solidFill>
                        </a:rPr>
                        <a:t>Reklame bør begrænses</a:t>
                      </a:r>
                      <a:endParaRPr lang="da-DK" sz="1800" b="1" dirty="0">
                        <a:solidFill>
                          <a:schemeClr val="accent2"/>
                        </a:solidFill>
                      </a:endParaRPr>
                    </a:p>
                  </a:txBody>
                  <a:tcPr/>
                </a:tc>
                <a:tc>
                  <a:txBody>
                    <a:bodyPr/>
                    <a:lstStyle/>
                    <a:p>
                      <a:pPr marL="285750" indent="-285750">
                        <a:spcBef>
                          <a:spcPts val="600"/>
                        </a:spcBef>
                        <a:spcAft>
                          <a:spcPts val="600"/>
                        </a:spcAft>
                        <a:buFont typeface="Arial" panose="020B0604020202020204" pitchFamily="34" charset="0"/>
                        <a:buChar char="•"/>
                      </a:pPr>
                      <a:r>
                        <a:rPr lang="da-DK" sz="1800" dirty="0" smtClean="0">
                          <a:solidFill>
                            <a:schemeClr val="tx2"/>
                          </a:solidFill>
                        </a:rPr>
                        <a:t>Et godt</a:t>
                      </a:r>
                      <a:r>
                        <a:rPr lang="da-DK" sz="1800" baseline="0" dirty="0" smtClean="0">
                          <a:solidFill>
                            <a:schemeClr val="tx2"/>
                          </a:solidFill>
                        </a:rPr>
                        <a:t> </a:t>
                      </a:r>
                      <a:r>
                        <a:rPr lang="da-DK" sz="1800" dirty="0" smtClean="0">
                          <a:solidFill>
                            <a:schemeClr val="tx2"/>
                          </a:solidFill>
                        </a:rPr>
                        <a:t>sted at starte med at skære information bort kan være den del, som har karakter af egentlig reklame</a:t>
                      </a:r>
                      <a:endParaRPr lang="da-DK" sz="1800" dirty="0">
                        <a:solidFill>
                          <a:schemeClr val="tx2"/>
                        </a:solidFill>
                      </a:endParaRPr>
                    </a:p>
                  </a:txBody>
                  <a:tcPr/>
                </a:tc>
              </a:tr>
              <a:tr h="370840">
                <a:tc gridSpan="2">
                  <a:txBody>
                    <a:bodyPr/>
                    <a:lstStyle/>
                    <a:p>
                      <a:pPr>
                        <a:spcBef>
                          <a:spcPts val="100"/>
                        </a:spcBef>
                        <a:spcAft>
                          <a:spcPts val="100"/>
                        </a:spcAft>
                      </a:pPr>
                      <a:r>
                        <a:rPr lang="da-DK" sz="1700" b="1" i="0" dirty="0" smtClean="0">
                          <a:solidFill>
                            <a:schemeClr val="bg2"/>
                          </a:solidFill>
                        </a:rPr>
                        <a:t>ERST:</a:t>
                      </a:r>
                      <a:r>
                        <a:rPr lang="da-DK" sz="1700" b="1" i="0" baseline="0" dirty="0" smtClean="0">
                          <a:solidFill>
                            <a:schemeClr val="bg2"/>
                          </a:solidFill>
                        </a:rPr>
                        <a:t> </a:t>
                      </a:r>
                      <a:r>
                        <a:rPr lang="da-DK" sz="1700" b="1" i="1" dirty="0" smtClean="0">
                          <a:solidFill>
                            <a:schemeClr val="bg2"/>
                          </a:solidFill>
                        </a:rPr>
                        <a:t>Det er vores opfattelse, at det vil være til stor nytte, hvis virksomhederne ikke alene fokuserer på opfyldelse af lovgivningens </a:t>
                      </a:r>
                      <a:br>
                        <a:rPr lang="da-DK" sz="1700" b="1" i="1" dirty="0" smtClean="0">
                          <a:solidFill>
                            <a:schemeClr val="bg2"/>
                          </a:solidFill>
                        </a:rPr>
                      </a:br>
                      <a:r>
                        <a:rPr lang="da-DK" sz="1700" b="1" i="1" dirty="0" smtClean="0">
                          <a:solidFill>
                            <a:schemeClr val="bg2"/>
                          </a:solidFill>
                        </a:rPr>
                        <a:t>formelle og specifikke regler, men også fokuserer på præsentationen af regnskaberne. Årsrapporterne skal naturligvis overholde lovens krav.</a:t>
                      </a:r>
                      <a:endParaRPr lang="da-DK" sz="1700" b="1" i="1" dirty="0">
                        <a:solidFill>
                          <a:schemeClr val="bg2"/>
                        </a:solidFill>
                      </a:endParaRPr>
                    </a:p>
                  </a:txBody>
                  <a:tcPr>
                    <a:solidFill>
                      <a:schemeClr val="tx2">
                        <a:lumMod val="40000"/>
                        <a:lumOff val="60000"/>
                      </a:schemeClr>
                    </a:solidFill>
                  </a:tcPr>
                </a:tc>
                <a:tc hMerge="1">
                  <a:txBody>
                    <a:bodyPr/>
                    <a:lstStyle/>
                    <a:p>
                      <a:pPr marL="285750" indent="-285750">
                        <a:spcBef>
                          <a:spcPts val="100"/>
                        </a:spcBef>
                        <a:spcAft>
                          <a:spcPts val="100"/>
                        </a:spcAft>
                        <a:buFont typeface="Arial" panose="020B0604020202020204" pitchFamily="34" charset="0"/>
                        <a:buChar char="•"/>
                      </a:pPr>
                      <a:endParaRPr lang="da-DK" sz="1800" dirty="0">
                        <a:solidFill>
                          <a:srgbClr val="0070C0"/>
                        </a:solidFill>
                      </a:endParaRPr>
                    </a:p>
                  </a:txBody>
                  <a:tcPr/>
                </a:tc>
              </a:tr>
            </a:tbl>
          </a:graphicData>
        </a:graphic>
      </p:graphicFrame>
      <p:pic>
        <p:nvPicPr>
          <p:cNvPr id="1026" name="Picture 2" descr="C:\Users\janlarsen\AppData\Local\Microsoft\Windows\Temporary Internet Files\Content.IE5\JGVX2X6Q\MP9004227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5382" y="5229201"/>
            <a:ext cx="1118618" cy="115212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0"/>
          </p:nvPr>
        </p:nvSpPr>
        <p:spPr/>
        <p:txBody>
          <a:bodyPr/>
          <a:lstStyle/>
          <a:p>
            <a:fld id="{FEE3D930-4A7F-42F1-B01B-C77C8BA23BF4}" type="slidenum">
              <a:rPr lang="da-DK" smtClean="0"/>
              <a:t>16</a:t>
            </a:fld>
            <a:endParaRPr lang="da-DK"/>
          </a:p>
        </p:txBody>
      </p:sp>
      <p:sp>
        <p:nvSpPr>
          <p:cNvPr id="9" name="Title 2"/>
          <p:cNvSpPr>
            <a:spLocks noGrp="1"/>
          </p:cNvSpPr>
          <p:nvPr>
            <p:ph type="title"/>
          </p:nvPr>
        </p:nvSpPr>
        <p:spPr>
          <a:xfrm>
            <a:off x="396000" y="298800"/>
            <a:ext cx="8352000" cy="753936"/>
          </a:xfrm>
        </p:spPr>
        <p:txBody>
          <a:bodyPr/>
          <a:lstStyle/>
          <a:p>
            <a:r>
              <a:rPr lang="da-DK" dirty="0"/>
              <a:t>5</a:t>
            </a:r>
            <a:r>
              <a:rPr lang="da-DK" dirty="0" smtClean="0"/>
              <a:t>. Fokus på ”den gode årsrapport”</a:t>
            </a:r>
            <a:br>
              <a:rPr lang="da-DK" dirty="0" smtClean="0"/>
            </a:br>
            <a:r>
              <a:rPr lang="da-DK" b="0" dirty="0" smtClean="0">
                <a:solidFill>
                  <a:schemeClr val="accent2"/>
                </a:solidFill>
              </a:rPr>
              <a:t>Erhvervsstyrelsens julebrev</a:t>
            </a:r>
            <a:endParaRPr lang="da-DK" b="0" dirty="0">
              <a:solidFill>
                <a:schemeClr val="accent2"/>
              </a:solidFill>
            </a:endParaRPr>
          </a:p>
        </p:txBody>
      </p:sp>
      <p:pic>
        <p:nvPicPr>
          <p:cNvPr id="10" name="Picture 2" descr="C:\Users\jalindberg\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296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4"/>
          <p:cNvSpPr>
            <a:spLocks noChangeArrowheads="1"/>
          </p:cNvSpPr>
          <p:nvPr/>
        </p:nvSpPr>
        <p:spPr bwMode="gray">
          <a:xfrm>
            <a:off x="396875" y="1192991"/>
            <a:ext cx="4463157" cy="895350"/>
          </a:xfrm>
          <a:prstGeom prst="homePlate">
            <a:avLst/>
          </a:prstGeom>
          <a:solidFill>
            <a:schemeClr val="accent3"/>
          </a:solidFill>
          <a:ln w="12700" algn="ctr">
            <a:solidFill>
              <a:schemeClr val="bg1"/>
            </a:solidFill>
            <a:miter lim="800000"/>
            <a:headEnd/>
            <a:tailEnd/>
          </a:ln>
        </p:spPr>
        <p:txBody>
          <a:bodyPr lIns="36000" tIns="36000" rIns="36000" bIns="36000" anchor="ctr" anchorCtr="1"/>
          <a:lstStyle/>
          <a:p>
            <a:pPr algn="ctr">
              <a:lnSpc>
                <a:spcPct val="106000"/>
              </a:lnSpc>
              <a:defRPr/>
            </a:pPr>
            <a:r>
              <a:rPr lang="da-DK" sz="1400" b="1" dirty="0">
                <a:solidFill>
                  <a:schemeClr val="bg1"/>
                </a:solidFill>
              </a:rPr>
              <a:t>Vær præcis </a:t>
            </a:r>
            <a:r>
              <a:rPr lang="da-DK" sz="1400" b="1" dirty="0" smtClean="0">
                <a:solidFill>
                  <a:schemeClr val="bg1"/>
                </a:solidFill>
              </a:rPr>
              <a:t/>
            </a:r>
            <a:br>
              <a:rPr lang="da-DK" sz="1400" b="1" dirty="0" smtClean="0">
                <a:solidFill>
                  <a:schemeClr val="bg1"/>
                </a:solidFill>
              </a:rPr>
            </a:br>
            <a:r>
              <a:rPr lang="da-DK" sz="1400" b="1" dirty="0" smtClean="0">
                <a:solidFill>
                  <a:schemeClr val="bg1"/>
                </a:solidFill>
              </a:rPr>
              <a:t>i formuleringer</a:t>
            </a:r>
            <a:endParaRPr lang="en-US" sz="1400" b="1" dirty="0">
              <a:solidFill>
                <a:schemeClr val="bg1"/>
              </a:solidFill>
            </a:endParaRPr>
          </a:p>
        </p:txBody>
      </p:sp>
      <p:sp>
        <p:nvSpPr>
          <p:cNvPr id="39" name="Rectangle 7"/>
          <p:cNvSpPr>
            <a:spLocks noChangeArrowheads="1"/>
          </p:cNvSpPr>
          <p:nvPr/>
        </p:nvSpPr>
        <p:spPr bwMode="gray">
          <a:xfrm>
            <a:off x="384175" y="2383960"/>
            <a:ext cx="4475857" cy="895350"/>
          </a:xfrm>
          <a:prstGeom prst="homePlate">
            <a:avLst/>
          </a:prstGeom>
          <a:solidFill>
            <a:schemeClr val="accent3"/>
          </a:solidFill>
          <a:ln w="12700" algn="ctr">
            <a:solidFill>
              <a:schemeClr val="bg1"/>
            </a:solidFill>
            <a:miter lim="800000"/>
            <a:headEnd/>
            <a:tailEnd/>
          </a:ln>
        </p:spPr>
        <p:txBody>
          <a:bodyPr lIns="36000" tIns="36000" rIns="36000" bIns="36000" anchor="ctr" anchorCtr="1"/>
          <a:lstStyle/>
          <a:p>
            <a:pPr algn="ctr">
              <a:lnSpc>
                <a:spcPct val="106000"/>
              </a:lnSpc>
              <a:defRPr/>
            </a:pPr>
            <a:r>
              <a:rPr lang="da-DK" sz="1400" b="1" dirty="0">
                <a:solidFill>
                  <a:schemeClr val="bg1"/>
                </a:solidFill>
              </a:rPr>
              <a:t>Vær konsistent </a:t>
            </a:r>
            <a:r>
              <a:rPr lang="da-DK" sz="1400" b="1" dirty="0" smtClean="0">
                <a:solidFill>
                  <a:schemeClr val="bg1"/>
                </a:solidFill>
              </a:rPr>
              <a:t/>
            </a:r>
            <a:br>
              <a:rPr lang="da-DK" sz="1400" b="1" dirty="0" smtClean="0">
                <a:solidFill>
                  <a:schemeClr val="bg1"/>
                </a:solidFill>
              </a:rPr>
            </a:br>
            <a:r>
              <a:rPr lang="da-DK" sz="1400" b="1" dirty="0" smtClean="0">
                <a:solidFill>
                  <a:schemeClr val="bg1"/>
                </a:solidFill>
              </a:rPr>
              <a:t>i </a:t>
            </a:r>
            <a:r>
              <a:rPr lang="da-DK" sz="1400" b="1" dirty="0">
                <a:solidFill>
                  <a:schemeClr val="bg1"/>
                </a:solidFill>
              </a:rPr>
              <a:t>budskaberne</a:t>
            </a:r>
            <a:endParaRPr lang="en-US" sz="1400" b="1" dirty="0">
              <a:solidFill>
                <a:schemeClr val="bg1"/>
              </a:solidFill>
            </a:endParaRPr>
          </a:p>
        </p:txBody>
      </p:sp>
      <p:sp>
        <p:nvSpPr>
          <p:cNvPr id="22" name="Text Placeholder 22"/>
          <p:cNvSpPr txBox="1">
            <a:spLocks/>
          </p:cNvSpPr>
          <p:nvPr/>
        </p:nvSpPr>
        <p:spPr bwMode="auto">
          <a:xfrm>
            <a:off x="5401340" y="1192197"/>
            <a:ext cx="3635156" cy="855610"/>
          </a:xfrm>
          <a:prstGeom prst="rect">
            <a:avLst/>
          </a:prstGeom>
        </p:spPr>
        <p:txBody>
          <a:bodyPr wrap="square" lIns="36000" tIns="36000" rIns="36000" bIns="36000">
            <a:sp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0" lvl="1" indent="0">
              <a:spcBef>
                <a:spcPts val="400"/>
              </a:spcBef>
              <a:spcAft>
                <a:spcPts val="0"/>
              </a:spcAft>
              <a:buNone/>
            </a:pPr>
            <a:r>
              <a:rPr lang="da-DK" sz="1600" dirty="0"/>
              <a:t>Upræcise formuleringer kan give anledning til tvivl og spørgsmål fra </a:t>
            </a:r>
            <a:r>
              <a:rPr lang="da-DK" sz="1600" dirty="0" smtClean="0"/>
              <a:t>myndighederne</a:t>
            </a:r>
            <a:endParaRPr lang="en-US" sz="1600" dirty="0" smtClean="0"/>
          </a:p>
        </p:txBody>
      </p:sp>
      <p:sp>
        <p:nvSpPr>
          <p:cNvPr id="23" name="Text Placeholder 22"/>
          <p:cNvSpPr txBox="1">
            <a:spLocks/>
          </p:cNvSpPr>
          <p:nvPr/>
        </p:nvSpPr>
        <p:spPr bwMode="auto">
          <a:xfrm>
            <a:off x="5401340" y="2378090"/>
            <a:ext cx="3635156" cy="855610"/>
          </a:xfrm>
          <a:prstGeom prst="rect">
            <a:avLst/>
          </a:prstGeom>
        </p:spPr>
        <p:txBody>
          <a:bodyPr wrap="square" lIns="36000" tIns="36000" rIns="36000" bIns="36000">
            <a:sp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0" indent="0"/>
            <a:r>
              <a:rPr lang="da-DK" sz="1600" dirty="0"/>
              <a:t>Hvis en post er vurderet uvæsentlig i regnskabet, skal den ikke have en lang omtale i ledelsesberetningen</a:t>
            </a:r>
          </a:p>
        </p:txBody>
      </p:sp>
      <p:sp>
        <p:nvSpPr>
          <p:cNvPr id="11" name="Pentagon 10"/>
          <p:cNvSpPr>
            <a:spLocks noChangeArrowheads="1"/>
          </p:cNvSpPr>
          <p:nvPr/>
        </p:nvSpPr>
        <p:spPr bwMode="gray">
          <a:xfrm>
            <a:off x="384175" y="3574929"/>
            <a:ext cx="4475857" cy="895350"/>
          </a:xfrm>
          <a:prstGeom prst="homePlate">
            <a:avLst/>
          </a:prstGeom>
          <a:solidFill>
            <a:schemeClr val="accent3"/>
          </a:solidFill>
          <a:ln w="12700" algn="ctr">
            <a:solidFill>
              <a:schemeClr val="bg1"/>
            </a:solidFill>
            <a:miter lim="800000"/>
            <a:headEnd/>
            <a:tailEnd/>
          </a:ln>
        </p:spPr>
        <p:txBody>
          <a:bodyPr lIns="36000" tIns="36000" rIns="36000" bIns="36000" anchor="ctr" anchorCtr="1"/>
          <a:lstStyle/>
          <a:p>
            <a:pPr algn="ctr">
              <a:lnSpc>
                <a:spcPct val="106000"/>
              </a:lnSpc>
              <a:defRPr/>
            </a:pPr>
            <a:r>
              <a:rPr lang="da-DK" sz="1400" b="1" dirty="0" smtClean="0">
                <a:solidFill>
                  <a:schemeClr val="bg1"/>
                </a:solidFill>
              </a:rPr>
              <a:t>Tag gerne en dialog med myndighederne om konkrete vurderinger – vær på forkant</a:t>
            </a:r>
            <a:endParaRPr lang="en-US" sz="1400" b="1" dirty="0">
              <a:solidFill>
                <a:schemeClr val="bg1"/>
              </a:solidFill>
            </a:endParaRPr>
          </a:p>
        </p:txBody>
      </p:sp>
      <p:sp>
        <p:nvSpPr>
          <p:cNvPr id="12" name="Pentagon 11"/>
          <p:cNvSpPr>
            <a:spLocks noChangeArrowheads="1"/>
          </p:cNvSpPr>
          <p:nvPr/>
        </p:nvSpPr>
        <p:spPr bwMode="gray">
          <a:xfrm>
            <a:off x="384175" y="4765898"/>
            <a:ext cx="4475857" cy="895350"/>
          </a:xfrm>
          <a:prstGeom prst="homePlate">
            <a:avLst/>
          </a:prstGeom>
          <a:solidFill>
            <a:schemeClr val="accent3"/>
          </a:solidFill>
          <a:ln w="12700" algn="ctr">
            <a:solidFill>
              <a:schemeClr val="bg1"/>
            </a:solidFill>
            <a:miter lim="800000"/>
            <a:headEnd/>
            <a:tailEnd/>
          </a:ln>
        </p:spPr>
        <p:txBody>
          <a:bodyPr lIns="36000" tIns="36000" rIns="36000" bIns="36000" anchor="ctr" anchorCtr="1"/>
          <a:lstStyle/>
          <a:p>
            <a:pPr algn="ctr">
              <a:lnSpc>
                <a:spcPct val="106000"/>
              </a:lnSpc>
              <a:defRPr/>
            </a:pPr>
            <a:r>
              <a:rPr lang="da-DK" sz="1400" b="1" dirty="0" smtClean="0">
                <a:solidFill>
                  <a:schemeClr val="bg1"/>
                </a:solidFill>
              </a:rPr>
              <a:t>Vær opmærksom på regnskabskontrollens fokusområder for den kommende sæson</a:t>
            </a:r>
            <a:endParaRPr lang="en-US" sz="1400" b="1" dirty="0">
              <a:solidFill>
                <a:schemeClr val="bg1"/>
              </a:solidFill>
            </a:endParaRPr>
          </a:p>
        </p:txBody>
      </p:sp>
      <p:sp>
        <p:nvSpPr>
          <p:cNvPr id="13" name="Text Placeholder 22"/>
          <p:cNvSpPr txBox="1">
            <a:spLocks/>
          </p:cNvSpPr>
          <p:nvPr/>
        </p:nvSpPr>
        <p:spPr bwMode="auto">
          <a:xfrm>
            <a:off x="5401340" y="3574929"/>
            <a:ext cx="3635156" cy="855610"/>
          </a:xfrm>
          <a:prstGeom prst="rect">
            <a:avLst/>
          </a:prstGeom>
        </p:spPr>
        <p:txBody>
          <a:bodyPr wrap="square" lIns="36000" tIns="36000" rIns="36000" bIns="36000">
            <a:sp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0" lvl="1" indent="0">
              <a:spcBef>
                <a:spcPts val="400"/>
              </a:spcBef>
              <a:spcAft>
                <a:spcPts val="0"/>
              </a:spcAft>
              <a:buNone/>
            </a:pPr>
            <a:r>
              <a:rPr lang="da-DK" sz="1600" dirty="0" smtClean="0"/>
              <a:t>Myndighederne er generelt imødekommende og positivt indstillet over for dialog</a:t>
            </a:r>
          </a:p>
        </p:txBody>
      </p:sp>
      <p:sp>
        <p:nvSpPr>
          <p:cNvPr id="14" name="Text Placeholder 22"/>
          <p:cNvSpPr txBox="1">
            <a:spLocks/>
          </p:cNvSpPr>
          <p:nvPr/>
        </p:nvSpPr>
        <p:spPr bwMode="auto">
          <a:xfrm>
            <a:off x="5401340" y="4765898"/>
            <a:ext cx="3635156" cy="855610"/>
          </a:xfrm>
          <a:prstGeom prst="rect">
            <a:avLst/>
          </a:prstGeom>
        </p:spPr>
        <p:txBody>
          <a:bodyPr wrap="square" lIns="36000" tIns="36000" rIns="36000" bIns="36000">
            <a:sp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0" lvl="1" indent="0">
              <a:spcBef>
                <a:spcPts val="400"/>
              </a:spcBef>
              <a:spcAft>
                <a:spcPts val="0"/>
              </a:spcAft>
              <a:buNone/>
            </a:pPr>
            <a:r>
              <a:rPr lang="da-DK" sz="1600" dirty="0" err="1" smtClean="0"/>
              <a:t>ESMA’s</a:t>
            </a:r>
            <a:r>
              <a:rPr lang="da-DK" sz="1600" dirty="0" smtClean="0"/>
              <a:t> fokusområder udmeldes i efteråret og vil også skulle følges af </a:t>
            </a:r>
            <a:br>
              <a:rPr lang="da-DK" sz="1600" dirty="0" smtClean="0"/>
            </a:br>
            <a:r>
              <a:rPr lang="da-DK" sz="1600" dirty="0" smtClean="0"/>
              <a:t>de danske myndigheder</a:t>
            </a:r>
          </a:p>
        </p:txBody>
      </p:sp>
      <p:sp>
        <p:nvSpPr>
          <p:cNvPr id="2" name="Rectangle 1"/>
          <p:cNvSpPr/>
          <p:nvPr/>
        </p:nvSpPr>
        <p:spPr>
          <a:xfrm>
            <a:off x="6165304" y="5970766"/>
            <a:ext cx="2943200" cy="338554"/>
          </a:xfrm>
          <a:prstGeom prst="rect">
            <a:avLst/>
          </a:prstGeom>
        </p:spPr>
        <p:txBody>
          <a:bodyPr wrap="square">
            <a:spAutoFit/>
          </a:bodyPr>
          <a:lstStyle/>
          <a:p>
            <a:pPr marL="0" lvl="1" indent="0">
              <a:spcBef>
                <a:spcPts val="400"/>
              </a:spcBef>
              <a:spcAft>
                <a:spcPts val="0"/>
              </a:spcAft>
              <a:buNone/>
            </a:pPr>
            <a:r>
              <a:rPr lang="da-DK" sz="1600" b="1" dirty="0">
                <a:solidFill>
                  <a:schemeClr val="tx2"/>
                </a:solidFill>
              </a:rPr>
              <a:t>http://</a:t>
            </a:r>
            <a:r>
              <a:rPr lang="da-DK" sz="1600" b="1" dirty="0" smtClean="0">
                <a:solidFill>
                  <a:schemeClr val="tx2"/>
                </a:solidFill>
              </a:rPr>
              <a:t>www.esma.europa.eu</a:t>
            </a:r>
            <a:endParaRPr lang="da-DK" sz="1600" b="1" dirty="0">
              <a:solidFill>
                <a:schemeClr val="tx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952" y="5749111"/>
            <a:ext cx="864096" cy="848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0"/>
          </p:nvPr>
        </p:nvSpPr>
        <p:spPr/>
        <p:txBody>
          <a:bodyPr/>
          <a:lstStyle/>
          <a:p>
            <a:fld id="{FEE3D930-4A7F-42F1-B01B-C77C8BA23BF4}" type="slidenum">
              <a:rPr lang="da-DK" smtClean="0"/>
              <a:t>17</a:t>
            </a:fld>
            <a:endParaRPr lang="da-DK"/>
          </a:p>
        </p:txBody>
      </p:sp>
      <p:sp>
        <p:nvSpPr>
          <p:cNvPr id="17" name="Title 2"/>
          <p:cNvSpPr>
            <a:spLocks noGrp="1"/>
          </p:cNvSpPr>
          <p:nvPr>
            <p:ph type="title"/>
          </p:nvPr>
        </p:nvSpPr>
        <p:spPr>
          <a:xfrm>
            <a:off x="396000" y="298800"/>
            <a:ext cx="8352000" cy="753936"/>
          </a:xfrm>
        </p:spPr>
        <p:txBody>
          <a:bodyPr/>
          <a:lstStyle/>
          <a:p>
            <a:r>
              <a:rPr lang="da-DK" dirty="0"/>
              <a:t>5</a:t>
            </a:r>
            <a:r>
              <a:rPr lang="da-DK" dirty="0" smtClean="0"/>
              <a:t>. Fokus på ”den gode årsrapport”</a:t>
            </a:r>
            <a:br>
              <a:rPr lang="da-DK" dirty="0" smtClean="0"/>
            </a:br>
            <a:r>
              <a:rPr lang="da-DK" b="0" dirty="0" smtClean="0">
                <a:solidFill>
                  <a:schemeClr val="accent2"/>
                </a:solidFill>
              </a:rPr>
              <a:t>Et par yderligere tips til arbejdet med årsrapporterne</a:t>
            </a:r>
            <a:endParaRPr lang="da-DK" b="0" dirty="0">
              <a:solidFill>
                <a:schemeClr val="accent2"/>
              </a:solidFill>
            </a:endParaRPr>
          </a:p>
        </p:txBody>
      </p:sp>
      <p:pic>
        <p:nvPicPr>
          <p:cNvPr id="19" name="Picture 2" descr="C:\Users\jalindberg\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076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5" descr="ind_fsi_glb_ve_171_lo"/>
          <p:cNvPicPr>
            <a:picLocks noChangeAspect="1" noChangeArrowheads="1"/>
          </p:cNvPicPr>
          <p:nvPr/>
        </p:nvPicPr>
        <p:blipFill>
          <a:blip r:embed="rId4" cstate="print"/>
          <a:srcRect/>
          <a:stretch>
            <a:fillRect/>
          </a:stretch>
        </p:blipFill>
        <p:spPr bwMode="auto">
          <a:xfrm>
            <a:off x="5905500" y="2541824"/>
            <a:ext cx="3238500" cy="3708888"/>
          </a:xfrm>
          <a:prstGeom prst="rect">
            <a:avLst/>
          </a:prstGeom>
          <a:noFill/>
          <a:ln w="9525">
            <a:noFill/>
            <a:miter lim="800000"/>
            <a:headEnd/>
            <a:tailEnd/>
          </a:ln>
        </p:spPr>
      </p:pic>
      <p:sp>
        <p:nvSpPr>
          <p:cNvPr id="152577" name="Rectangle 2"/>
          <p:cNvSpPr>
            <a:spLocks noChangeArrowheads="1"/>
          </p:cNvSpPr>
          <p:nvPr/>
        </p:nvSpPr>
        <p:spPr bwMode="auto">
          <a:xfrm>
            <a:off x="416296" y="1360424"/>
            <a:ext cx="8378825" cy="1630973"/>
          </a:xfrm>
          <a:prstGeom prst="rect">
            <a:avLst/>
          </a:prstGeom>
          <a:noFill/>
          <a:ln w="9525">
            <a:noFill/>
            <a:miter lim="800000"/>
            <a:headEnd/>
            <a:tailEnd/>
          </a:ln>
        </p:spPr>
        <p:txBody>
          <a:bodyPr lIns="0" tIns="0" rIns="0" bIns="0"/>
          <a:lstStyle/>
          <a:p>
            <a:r>
              <a:rPr lang="da-DK" altLang="en-GB" sz="4431" dirty="0" smtClean="0">
                <a:solidFill>
                  <a:srgbClr val="002776"/>
                </a:solidFill>
                <a:latin typeface="Times New Roman" pitchFamily="18" charset="0"/>
                <a:cs typeface="Arial" charset="0"/>
              </a:rPr>
              <a:t>6. Værktøjer </a:t>
            </a:r>
            <a:r>
              <a:rPr lang="da-DK" altLang="en-GB" sz="4431" dirty="0">
                <a:solidFill>
                  <a:srgbClr val="002776"/>
                </a:solidFill>
                <a:latin typeface="Times New Roman" pitchFamily="18" charset="0"/>
                <a:cs typeface="Arial" charset="0"/>
              </a:rPr>
              <a:t>fra Deloitte til </a:t>
            </a:r>
            <a:r>
              <a:rPr lang="da-DK" altLang="en-GB" sz="4431" dirty="0" smtClean="0">
                <a:solidFill>
                  <a:srgbClr val="002776"/>
                </a:solidFill>
                <a:latin typeface="Times New Roman" pitchFamily="18" charset="0"/>
                <a:cs typeface="Arial" charset="0"/>
              </a:rPr>
              <a:t>fondsmæglerselskaberne</a:t>
            </a:r>
            <a:endParaRPr lang="da-DK" altLang="en-GB" sz="4431" dirty="0">
              <a:solidFill>
                <a:srgbClr val="002776"/>
              </a:solidFill>
              <a:latin typeface="Times New Roman" pitchFamily="18" charset="0"/>
              <a:cs typeface="Arial" charset="0"/>
            </a:endParaRPr>
          </a:p>
        </p:txBody>
      </p:sp>
      <p:pic>
        <p:nvPicPr>
          <p:cNvPr id="5" name="Picture 2" descr="C:\Users\jalindberg\Desktop\Cap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2336874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l"/>
            <a:fld id="{FEE3D930-4A7F-42F1-B01B-C77C8BA23BF4}" type="slidenum">
              <a:rPr lang="da-DK" sz="738" b="0">
                <a:solidFill>
                  <a:srgbClr val="002776"/>
                </a:solidFill>
              </a:rPr>
              <a:pPr algn="l"/>
              <a:t>19</a:t>
            </a:fld>
            <a:endParaRPr lang="da-DK" sz="738" b="0" dirty="0">
              <a:solidFill>
                <a:srgbClr val="002776"/>
              </a:solidFill>
            </a:endParaRPr>
          </a:p>
        </p:txBody>
      </p:sp>
      <p:sp>
        <p:nvSpPr>
          <p:cNvPr id="9" name="TextBox 8"/>
          <p:cNvSpPr txBox="1"/>
          <p:nvPr/>
        </p:nvSpPr>
        <p:spPr>
          <a:xfrm>
            <a:off x="307359" y="868551"/>
            <a:ext cx="4492454" cy="2272417"/>
          </a:xfrm>
          <a:prstGeom prst="rect">
            <a:avLst/>
          </a:prstGeom>
          <a:noFill/>
        </p:spPr>
        <p:txBody>
          <a:bodyPr wrap="square" lIns="0" tIns="0" rIns="0" bIns="0" rtlCol="0">
            <a:spAutoFit/>
          </a:bodyPr>
          <a:lstStyle/>
          <a:p>
            <a:r>
              <a:rPr lang="da-DK" sz="1846" b="1" dirty="0" smtClean="0">
                <a:solidFill>
                  <a:srgbClr val="002776"/>
                </a:solidFill>
              </a:rPr>
              <a:t>Værktøj til COREP rapportering</a:t>
            </a:r>
            <a:endParaRPr lang="da-DK" sz="1846" b="1" dirty="0">
              <a:solidFill>
                <a:srgbClr val="002776"/>
              </a:solidFill>
            </a:endParaRPr>
          </a:p>
          <a:p>
            <a:r>
              <a:rPr lang="da-DK" sz="1846" dirty="0">
                <a:solidFill>
                  <a:srgbClr val="002776"/>
                </a:solidFill>
                <a:sym typeface="Wingdings" panose="05000000000000000000" pitchFamily="2" charset="2"/>
              </a:rPr>
              <a:t></a:t>
            </a:r>
            <a:r>
              <a:rPr lang="da-DK" sz="1846" dirty="0">
                <a:solidFill>
                  <a:srgbClr val="002776"/>
                </a:solidFill>
              </a:rPr>
              <a:t> Forventes udsendt i december 2014</a:t>
            </a:r>
          </a:p>
          <a:p>
            <a:r>
              <a:rPr lang="da-DK" sz="1846" b="1" dirty="0" smtClean="0">
                <a:solidFill>
                  <a:srgbClr val="002776"/>
                </a:solidFill>
                <a:latin typeface="Arial"/>
              </a:rPr>
              <a:t>Regnskabstjekliste </a:t>
            </a:r>
            <a:r>
              <a:rPr lang="da-DK" sz="1846" b="1" dirty="0">
                <a:solidFill>
                  <a:srgbClr val="002776"/>
                </a:solidFill>
                <a:latin typeface="Arial"/>
              </a:rPr>
              <a:t>for 2014</a:t>
            </a:r>
          </a:p>
          <a:p>
            <a:r>
              <a:rPr lang="da-DK" sz="1846" dirty="0">
                <a:solidFill>
                  <a:srgbClr val="002776"/>
                </a:solidFill>
                <a:latin typeface="Arial"/>
                <a:sym typeface="Wingdings" panose="05000000000000000000" pitchFamily="2" charset="2"/>
              </a:rPr>
              <a:t></a:t>
            </a:r>
            <a:r>
              <a:rPr lang="da-DK" sz="1846" dirty="0">
                <a:solidFill>
                  <a:srgbClr val="002776"/>
                </a:solidFill>
                <a:latin typeface="Arial"/>
              </a:rPr>
              <a:t> Forventes udsendt i december 2014</a:t>
            </a:r>
          </a:p>
          <a:p>
            <a:r>
              <a:rPr lang="da-DK" sz="1846" b="1" dirty="0" smtClean="0">
                <a:solidFill>
                  <a:srgbClr val="002776"/>
                </a:solidFill>
                <a:latin typeface="Arial"/>
              </a:rPr>
              <a:t>Modelårsrapport </a:t>
            </a:r>
            <a:r>
              <a:rPr lang="da-DK" sz="1846" b="1" dirty="0">
                <a:solidFill>
                  <a:srgbClr val="002776"/>
                </a:solidFill>
                <a:latin typeface="Arial"/>
              </a:rPr>
              <a:t>efter RBK </a:t>
            </a:r>
            <a:r>
              <a:rPr lang="da-DK" sz="1846" dirty="0">
                <a:solidFill>
                  <a:srgbClr val="002776"/>
                </a:solidFill>
                <a:latin typeface="Arial"/>
              </a:rPr>
              <a:t> </a:t>
            </a:r>
          </a:p>
          <a:p>
            <a:r>
              <a:rPr lang="da-DK" sz="1846" dirty="0">
                <a:solidFill>
                  <a:srgbClr val="002776"/>
                </a:solidFill>
                <a:latin typeface="Arial"/>
                <a:sym typeface="Wingdings" panose="05000000000000000000" pitchFamily="2" charset="2"/>
              </a:rPr>
              <a:t> U</a:t>
            </a:r>
            <a:r>
              <a:rPr lang="da-DK" sz="1846" dirty="0">
                <a:solidFill>
                  <a:srgbClr val="002776"/>
                </a:solidFill>
                <a:latin typeface="Arial"/>
              </a:rPr>
              <a:t>dsendes primo </a:t>
            </a:r>
            <a:r>
              <a:rPr lang="da-DK" sz="1846" dirty="0" smtClean="0">
                <a:solidFill>
                  <a:srgbClr val="002776"/>
                </a:solidFill>
                <a:latin typeface="Arial"/>
              </a:rPr>
              <a:t>december 2014</a:t>
            </a:r>
            <a:endParaRPr lang="da-DK" sz="1846" dirty="0">
              <a:solidFill>
                <a:srgbClr val="002776"/>
              </a:solidFill>
              <a:latin typeface="Arial"/>
            </a:endParaRPr>
          </a:p>
          <a:p>
            <a:r>
              <a:rPr lang="da-DK" sz="1846" b="1" dirty="0" err="1" smtClean="0">
                <a:solidFill>
                  <a:srgbClr val="002776"/>
                </a:solidFill>
                <a:latin typeface="Arial"/>
              </a:rPr>
              <a:t>Compliancetjek</a:t>
            </a:r>
            <a:endParaRPr lang="da-DK" sz="1846" b="1" dirty="0">
              <a:solidFill>
                <a:srgbClr val="002776"/>
              </a:solidFill>
              <a:latin typeface="Arial"/>
            </a:endParaRPr>
          </a:p>
          <a:p>
            <a:r>
              <a:rPr lang="da-DK" sz="1846" dirty="0">
                <a:solidFill>
                  <a:srgbClr val="002776"/>
                </a:solidFill>
                <a:latin typeface="Arial"/>
                <a:sym typeface="Wingdings" panose="05000000000000000000" pitchFamily="2" charset="2"/>
              </a:rPr>
              <a:t></a:t>
            </a:r>
            <a:r>
              <a:rPr lang="da-DK" sz="1846" dirty="0">
                <a:solidFill>
                  <a:srgbClr val="002776"/>
                </a:solidFill>
                <a:latin typeface="Arial"/>
              </a:rPr>
              <a:t> Udviklet model til </a:t>
            </a:r>
            <a:r>
              <a:rPr lang="da-DK" sz="1846" dirty="0" smtClean="0">
                <a:solidFill>
                  <a:srgbClr val="002776"/>
                </a:solidFill>
                <a:latin typeface="Arial"/>
              </a:rPr>
              <a:t>tjek</a:t>
            </a:r>
            <a:endParaRPr lang="da-DK" sz="1846" dirty="0">
              <a:solidFill>
                <a:srgbClr val="002776"/>
              </a:solidFill>
              <a:latin typeface="Arial"/>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4799813" y="476672"/>
            <a:ext cx="4020429" cy="268893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65692876"/>
              </p:ext>
            </p:extLst>
          </p:nvPr>
        </p:nvGraphicFramePr>
        <p:xfrm>
          <a:off x="4083307" y="3212976"/>
          <a:ext cx="5023368" cy="3212123"/>
        </p:xfrm>
        <a:graphic>
          <a:graphicData uri="http://schemas.openxmlformats.org/drawingml/2006/table">
            <a:tbl>
              <a:tblPr firstRow="1" firstCol="1" bandRow="1">
                <a:tableStyleId>{5C22544A-7EE6-4342-B048-85BDC9FD1C3A}</a:tableStyleId>
              </a:tblPr>
              <a:tblGrid>
                <a:gridCol w="747311"/>
                <a:gridCol w="107462"/>
                <a:gridCol w="747311"/>
                <a:gridCol w="108010"/>
                <a:gridCol w="747311"/>
                <a:gridCol w="108010"/>
                <a:gridCol w="747311"/>
                <a:gridCol w="108010"/>
                <a:gridCol w="747311"/>
                <a:gridCol w="108010"/>
                <a:gridCol w="747311"/>
              </a:tblGrid>
              <a:tr h="328246">
                <a:tc>
                  <a:txBody>
                    <a:bodyPr/>
                    <a:lstStyle/>
                    <a:p>
                      <a:pPr algn="l"/>
                      <a:endParaRPr lang="da-DK" sz="900" dirty="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ctr">
                        <a:lnSpc>
                          <a:spcPts val="1400"/>
                        </a:lnSpc>
                        <a:spcBef>
                          <a:spcPts val="300"/>
                        </a:spcBef>
                        <a:spcAft>
                          <a:spcPts val="0"/>
                        </a:spcAft>
                        <a:tabLst>
                          <a:tab pos="5652770" algn="dec"/>
                          <a:tab pos="828040" algn="l"/>
                        </a:tabLst>
                      </a:pPr>
                      <a:r>
                        <a:rPr lang="da-DK" sz="700">
                          <a:effectLst/>
                        </a:rPr>
                        <a:t>Politikker</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a:txBody>
                    <a:bodyPr/>
                    <a:lstStyle/>
                    <a:p>
                      <a:pPr algn="ctr">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a:txBody>
                    <a:bodyPr/>
                    <a:lstStyle/>
                    <a:p>
                      <a:pPr algn="ctr">
                        <a:lnSpc>
                          <a:spcPts val="1400"/>
                        </a:lnSpc>
                        <a:spcBef>
                          <a:spcPts val="300"/>
                        </a:spcBef>
                        <a:spcAft>
                          <a:spcPts val="0"/>
                        </a:spcAft>
                        <a:tabLst>
                          <a:tab pos="5652770" algn="dec"/>
                          <a:tab pos="828040" algn="l"/>
                        </a:tabLst>
                      </a:pPr>
                      <a:r>
                        <a:rPr lang="da-DK" sz="700">
                          <a:effectLst/>
                        </a:rPr>
                        <a:t>Processer</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a:txBody>
                    <a:bodyPr/>
                    <a:lstStyle/>
                    <a:p>
                      <a:pPr algn="ctr">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a:txBody>
                    <a:bodyPr/>
                    <a:lstStyle/>
                    <a:p>
                      <a:pPr algn="ctr">
                        <a:lnSpc>
                          <a:spcPts val="1400"/>
                        </a:lnSpc>
                        <a:spcBef>
                          <a:spcPts val="300"/>
                        </a:spcBef>
                        <a:spcAft>
                          <a:spcPts val="0"/>
                        </a:spcAft>
                        <a:tabLst>
                          <a:tab pos="5652770" algn="dec"/>
                          <a:tab pos="828040" algn="l"/>
                        </a:tabLst>
                      </a:pPr>
                      <a:r>
                        <a:rPr lang="da-DK" sz="700">
                          <a:effectLst/>
                        </a:rPr>
                        <a:t>Risikoansvarlig</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a:txBody>
                    <a:bodyPr/>
                    <a:lstStyle/>
                    <a:p>
                      <a:pPr algn="ctr">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a:txBody>
                    <a:bodyPr/>
                    <a:lstStyle/>
                    <a:p>
                      <a:pPr algn="ctr">
                        <a:lnSpc>
                          <a:spcPts val="1400"/>
                        </a:lnSpc>
                        <a:spcBef>
                          <a:spcPts val="300"/>
                        </a:spcBef>
                        <a:spcAft>
                          <a:spcPts val="0"/>
                        </a:spcAft>
                        <a:tabLst>
                          <a:tab pos="5652770" algn="dec"/>
                          <a:tab pos="828040" algn="l"/>
                        </a:tabLst>
                      </a:pPr>
                      <a:r>
                        <a:rPr lang="da-DK" sz="700" dirty="0">
                          <a:effectLst/>
                        </a:rPr>
                        <a:t>Kontroller</a:t>
                      </a:r>
                      <a:endParaRPr lang="da-DK"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a:txBody>
                    <a:bodyPr/>
                    <a:lstStyle/>
                    <a:p>
                      <a:pPr algn="ctr">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a:txBody>
                    <a:bodyPr/>
                    <a:lstStyle/>
                    <a:p>
                      <a:pPr algn="ctr">
                        <a:lnSpc>
                          <a:spcPts val="1400"/>
                        </a:lnSpc>
                        <a:spcBef>
                          <a:spcPts val="300"/>
                        </a:spcBef>
                        <a:spcAft>
                          <a:spcPts val="0"/>
                        </a:spcAft>
                        <a:tabLst>
                          <a:tab pos="5652770" algn="dec"/>
                          <a:tab pos="828040" algn="l"/>
                        </a:tabLst>
                      </a:pPr>
                      <a:r>
                        <a:rPr lang="da-DK" sz="700">
                          <a:effectLst/>
                        </a:rPr>
                        <a:t>Rapportering</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r>
              <a:tr h="140677">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r>
              <a:tr h="164123">
                <a:tc>
                  <a:txBody>
                    <a:bodyPr/>
                    <a:lstStyle/>
                    <a:p>
                      <a:pPr algn="l">
                        <a:lnSpc>
                          <a:spcPts val="1400"/>
                        </a:lnSpc>
                        <a:spcBef>
                          <a:spcPts val="300"/>
                        </a:spcBef>
                        <a:spcAft>
                          <a:spcPts val="0"/>
                        </a:spcAft>
                        <a:tabLst>
                          <a:tab pos="5652770" algn="dec"/>
                          <a:tab pos="828040" algn="l"/>
                        </a:tabLst>
                      </a:pPr>
                      <a:r>
                        <a:rPr lang="da-DK" sz="700">
                          <a:effectLst/>
                        </a:rPr>
                        <a:t>Kreditrisiko</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r>
              <a:tr h="164123">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dirty="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r>
              <a:tr h="164123">
                <a:tc>
                  <a:txBody>
                    <a:bodyPr/>
                    <a:lstStyle/>
                    <a:p>
                      <a:pPr algn="l">
                        <a:lnSpc>
                          <a:spcPts val="1400"/>
                        </a:lnSpc>
                        <a:spcBef>
                          <a:spcPts val="300"/>
                        </a:spcBef>
                        <a:spcAft>
                          <a:spcPts val="0"/>
                        </a:spcAft>
                        <a:tabLst>
                          <a:tab pos="5652770" algn="dec"/>
                          <a:tab pos="828040" algn="l"/>
                        </a:tabLst>
                      </a:pPr>
                      <a:r>
                        <a:rPr lang="da-DK" sz="700">
                          <a:effectLst/>
                        </a:rPr>
                        <a:t>Markedsrisiko</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r>
              <a:tr h="164123">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r>
              <a:tr h="328246">
                <a:tc>
                  <a:txBody>
                    <a:bodyPr/>
                    <a:lstStyle/>
                    <a:p>
                      <a:pPr algn="l">
                        <a:lnSpc>
                          <a:spcPts val="1400"/>
                        </a:lnSpc>
                        <a:spcBef>
                          <a:spcPts val="300"/>
                        </a:spcBef>
                        <a:spcAft>
                          <a:spcPts val="0"/>
                        </a:spcAft>
                        <a:tabLst>
                          <a:tab pos="5652770" algn="dec"/>
                          <a:tab pos="828040" algn="l"/>
                        </a:tabLst>
                      </a:pPr>
                      <a:r>
                        <a:rPr lang="da-DK" sz="700">
                          <a:effectLst/>
                        </a:rPr>
                        <a:t>Likviditetsrisiko</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r>
              <a:tr h="164123">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r>
              <a:tr h="328246">
                <a:tc>
                  <a:txBody>
                    <a:bodyPr/>
                    <a:lstStyle/>
                    <a:p>
                      <a:pPr algn="l">
                        <a:lnSpc>
                          <a:spcPts val="1400"/>
                        </a:lnSpc>
                        <a:spcBef>
                          <a:spcPts val="300"/>
                        </a:spcBef>
                        <a:spcAft>
                          <a:spcPts val="0"/>
                        </a:spcAft>
                        <a:tabLst>
                          <a:tab pos="5652770" algn="dec"/>
                          <a:tab pos="828040" algn="l"/>
                        </a:tabLst>
                      </a:pPr>
                      <a:r>
                        <a:rPr lang="da-DK" sz="700">
                          <a:effectLst/>
                        </a:rPr>
                        <a:t>Risikoansvarlig</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gridSpan="9">
                  <a:txBody>
                    <a:bodyPr/>
                    <a:lstStyle/>
                    <a:p>
                      <a:pPr algn="l"/>
                      <a:endParaRPr lang="da-DK" sz="900">
                        <a:effectLst/>
                        <a:latin typeface="Times New Roman" panose="02020603050405020304" pitchFamily="18" charset="0"/>
                      </a:endParaRPr>
                    </a:p>
                  </a:txBody>
                  <a:tcPr marL="41031" marR="41031" marT="0" marB="0" anchor="b"/>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r>
              <a:tr h="140677">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r>
              <a:tr h="164123">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gridSpan="3">
                  <a:txBody>
                    <a:bodyPr/>
                    <a:lstStyle/>
                    <a:p>
                      <a:pPr algn="ctr">
                        <a:lnSpc>
                          <a:spcPts val="1400"/>
                        </a:lnSpc>
                        <a:spcBef>
                          <a:spcPts val="300"/>
                        </a:spcBef>
                        <a:spcAft>
                          <a:spcPts val="0"/>
                        </a:spcAft>
                        <a:tabLst>
                          <a:tab pos="5652770" algn="dec"/>
                          <a:tab pos="828040" algn="l"/>
                        </a:tabLst>
                      </a:pPr>
                      <a:r>
                        <a:rPr lang="da-DK" sz="700">
                          <a:effectLst/>
                        </a:rPr>
                        <a:t>Risiko Rating</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hMerge="1">
                  <a:txBody>
                    <a:bodyPr/>
                    <a:lstStyle/>
                    <a:p>
                      <a:endParaRPr lang="da-DK"/>
                    </a:p>
                  </a:txBody>
                  <a:tcPr/>
                </a:tc>
                <a:tc hMerge="1">
                  <a:txBody>
                    <a:bodyPr/>
                    <a:lstStyle/>
                    <a:p>
                      <a:endParaRPr lang="da-DK"/>
                    </a:p>
                  </a:txBody>
                  <a:tcPr/>
                </a:tc>
                <a:tc>
                  <a:txBody>
                    <a:bodyPr/>
                    <a:lstStyle/>
                    <a:p>
                      <a:pPr algn="l"/>
                      <a:endParaRPr lang="da-DK" sz="900">
                        <a:effectLst/>
                        <a:latin typeface="Times New Roman" panose="02020603050405020304" pitchFamily="18" charset="0"/>
                      </a:endParaRPr>
                    </a:p>
                  </a:txBody>
                  <a:tcPr marL="41031" marR="41031" marT="0" marB="0" anchor="b"/>
                </a:tc>
                <a:tc gridSpan="5">
                  <a:txBody>
                    <a:bodyPr/>
                    <a:lstStyle/>
                    <a:p>
                      <a:pPr algn="ctr">
                        <a:lnSpc>
                          <a:spcPts val="1400"/>
                        </a:lnSpc>
                        <a:spcBef>
                          <a:spcPts val="300"/>
                        </a:spcBef>
                        <a:spcAft>
                          <a:spcPts val="0"/>
                        </a:spcAft>
                        <a:tabLst>
                          <a:tab pos="5652770" algn="dec"/>
                          <a:tab pos="828040" algn="l"/>
                        </a:tabLst>
                      </a:pPr>
                      <a:r>
                        <a:rPr lang="da-DK" sz="700">
                          <a:effectLst/>
                        </a:rPr>
                        <a:t>Samlet Score</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r>
              <a:tr h="140677">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r>
              <a:tr h="164123">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gridSpan="3">
                  <a:txBody>
                    <a:bodyPr/>
                    <a:lstStyle/>
                    <a:p>
                      <a:pPr algn="ctr">
                        <a:lnSpc>
                          <a:spcPts val="1400"/>
                        </a:lnSpc>
                        <a:spcBef>
                          <a:spcPts val="300"/>
                        </a:spcBef>
                        <a:spcAft>
                          <a:spcPts val="0"/>
                        </a:spcAft>
                        <a:tabLst>
                          <a:tab pos="5652770" algn="dec"/>
                          <a:tab pos="828040" algn="l"/>
                        </a:tabLst>
                      </a:pPr>
                      <a:r>
                        <a:rPr lang="da-DK" sz="700">
                          <a:effectLst/>
                        </a:rPr>
                        <a:t>Høj prioritet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hMerge="1">
                  <a:txBody>
                    <a:bodyPr/>
                    <a:lstStyle/>
                    <a:p>
                      <a:endParaRPr lang="da-DK"/>
                    </a:p>
                  </a:txBody>
                  <a:tcPr/>
                </a:tc>
                <a:tc hMerge="1">
                  <a:txBody>
                    <a:bodyPr/>
                    <a:lstStyle/>
                    <a:p>
                      <a:endParaRPr lang="da-DK"/>
                    </a:p>
                  </a:txBody>
                  <a:tcPr/>
                </a:tc>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ctr"/>
                </a:tc>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ctr"/>
                </a:tc>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ctr"/>
                </a:tc>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ctr"/>
                </a:tc>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ctr"/>
                </a:tc>
              </a:tr>
              <a:tr h="164123">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gridSpan="3">
                  <a:txBody>
                    <a:bodyPr/>
                    <a:lstStyle/>
                    <a:p>
                      <a:pPr algn="ctr">
                        <a:lnSpc>
                          <a:spcPts val="1400"/>
                        </a:lnSpc>
                        <a:spcBef>
                          <a:spcPts val="300"/>
                        </a:spcBef>
                        <a:spcAft>
                          <a:spcPts val="0"/>
                        </a:spcAft>
                        <a:tabLst>
                          <a:tab pos="5652770" algn="dec"/>
                          <a:tab pos="828040" algn="l"/>
                        </a:tabLst>
                      </a:pPr>
                      <a:r>
                        <a:rPr lang="da-DK" sz="700">
                          <a:effectLst/>
                        </a:rPr>
                        <a:t>Mellem prioritet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hMerge="1">
                  <a:txBody>
                    <a:bodyPr/>
                    <a:lstStyle/>
                    <a:p>
                      <a:endParaRPr lang="da-DK"/>
                    </a:p>
                  </a:txBody>
                  <a:tcPr/>
                </a:tc>
                <a:tc hMerge="1">
                  <a:txBody>
                    <a:bodyPr/>
                    <a:lstStyle/>
                    <a:p>
                      <a:endParaRPr lang="da-DK"/>
                    </a:p>
                  </a:txBody>
                  <a:tcPr/>
                </a:tc>
                <a:tc>
                  <a:txBody>
                    <a:bodyPr/>
                    <a:lstStyle/>
                    <a:p>
                      <a:pPr algn="ctr">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ctr"/>
                </a:tc>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ctr"/>
                </a:tc>
                <a:tc rowSpan="2">
                  <a:txBody>
                    <a:bodyPr/>
                    <a:lstStyle/>
                    <a:p>
                      <a:pPr algn="l"/>
                      <a:endParaRPr lang="da-DK" sz="900">
                        <a:effectLst/>
                        <a:latin typeface="Times New Roman" panose="02020603050405020304" pitchFamily="18" charset="0"/>
                      </a:endParaRPr>
                    </a:p>
                  </a:txBody>
                  <a:tcPr marL="41031" marR="41031" marT="0" marB="0" anchor="ctr"/>
                </a:tc>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ctr"/>
                </a:tc>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ctr"/>
                </a:tc>
              </a:tr>
              <a:tr h="164123">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gridSpan="3">
                  <a:txBody>
                    <a:bodyPr/>
                    <a:lstStyle/>
                    <a:p>
                      <a:pPr algn="ctr">
                        <a:lnSpc>
                          <a:spcPts val="1400"/>
                        </a:lnSpc>
                        <a:spcBef>
                          <a:spcPts val="300"/>
                        </a:spcBef>
                        <a:spcAft>
                          <a:spcPts val="0"/>
                        </a:spcAft>
                        <a:tabLst>
                          <a:tab pos="5652770" algn="dec"/>
                          <a:tab pos="828040" algn="l"/>
                        </a:tabLst>
                      </a:pPr>
                      <a:r>
                        <a:rPr lang="da-DK" sz="700">
                          <a:effectLst/>
                        </a:rPr>
                        <a:t>Lav prioritet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hMerge="1">
                  <a:txBody>
                    <a:bodyPr/>
                    <a:lstStyle/>
                    <a:p>
                      <a:endParaRPr lang="da-DK"/>
                    </a:p>
                  </a:txBody>
                  <a:tcPr/>
                </a:tc>
                <a:tc hMerge="1">
                  <a:txBody>
                    <a:bodyPr/>
                    <a:lstStyle/>
                    <a:p>
                      <a:endParaRPr lang="da-DK"/>
                    </a:p>
                  </a:txBody>
                  <a:tcPr/>
                </a:tc>
                <a:tc>
                  <a:txBody>
                    <a:bodyPr/>
                    <a:lstStyle/>
                    <a:p>
                      <a:pPr algn="ctr">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ctr"/>
                </a:tc>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ctr"/>
                </a:tc>
                <a:tc vMerge="1">
                  <a:txBody>
                    <a:bodyPr/>
                    <a:lstStyle/>
                    <a:p>
                      <a:endParaRPr lang="da-DK"/>
                    </a:p>
                  </a:txBody>
                  <a:tcPr/>
                </a:tc>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ctr"/>
                </a:tc>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ctr"/>
                </a:tc>
              </a:tr>
              <a:tr h="164123">
                <a:tc>
                  <a:txBody>
                    <a:bodyPr/>
                    <a:lstStyle/>
                    <a:p>
                      <a:pPr algn="l"/>
                      <a:endParaRPr lang="da-DK" sz="900">
                        <a:effectLst/>
                        <a:latin typeface="Times New Roman" panose="02020603050405020304" pitchFamily="18" charset="0"/>
                      </a:endParaRPr>
                    </a:p>
                  </a:txBody>
                  <a:tcPr marL="41031" marR="41031" marT="0" marB="0" anchor="b"/>
                </a:tc>
                <a:tc>
                  <a:txBody>
                    <a:bodyPr/>
                    <a:lstStyle/>
                    <a:p>
                      <a:pPr algn="l"/>
                      <a:endParaRPr lang="da-DK" sz="900">
                        <a:effectLst/>
                        <a:latin typeface="Times New Roman" panose="02020603050405020304" pitchFamily="18" charset="0"/>
                      </a:endParaRPr>
                    </a:p>
                  </a:txBody>
                  <a:tcPr marL="41031" marR="41031" marT="0" marB="0" anchor="b"/>
                </a:tc>
                <a:tc gridSpan="3">
                  <a:txBody>
                    <a:bodyPr/>
                    <a:lstStyle/>
                    <a:p>
                      <a:pPr algn="ctr">
                        <a:lnSpc>
                          <a:spcPts val="1400"/>
                        </a:lnSpc>
                        <a:spcBef>
                          <a:spcPts val="300"/>
                        </a:spcBef>
                        <a:spcAft>
                          <a:spcPts val="0"/>
                        </a:spcAft>
                        <a:tabLst>
                          <a:tab pos="5652770" algn="dec"/>
                          <a:tab pos="828040" algn="l"/>
                        </a:tabLst>
                      </a:pPr>
                      <a:r>
                        <a:rPr lang="da-DK" sz="700" dirty="0">
                          <a:effectLst/>
                        </a:rPr>
                        <a:t>N/A</a:t>
                      </a:r>
                      <a:endParaRPr lang="da-DK"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hMerge="1">
                  <a:txBody>
                    <a:bodyPr/>
                    <a:lstStyle/>
                    <a:p>
                      <a:endParaRPr lang="da-DK"/>
                    </a:p>
                  </a:txBody>
                  <a:tcPr/>
                </a:tc>
                <a:tc hMerge="1">
                  <a:txBody>
                    <a:bodyPr/>
                    <a:lstStyle/>
                    <a:p>
                      <a:endParaRPr lang="da-DK"/>
                    </a:p>
                  </a:txBody>
                  <a:tcPr/>
                </a:tc>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b"/>
                </a:tc>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ctr"/>
                </a:tc>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ctr"/>
                </a:tc>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ctr"/>
                </a:tc>
                <a:tc>
                  <a:txBody>
                    <a:bodyPr/>
                    <a:lstStyle/>
                    <a:p>
                      <a:pPr algn="l">
                        <a:lnSpc>
                          <a:spcPts val="1400"/>
                        </a:lnSpc>
                        <a:spcBef>
                          <a:spcPts val="300"/>
                        </a:spcBef>
                        <a:spcAft>
                          <a:spcPts val="0"/>
                        </a:spcAft>
                        <a:tabLst>
                          <a:tab pos="5652770" algn="dec"/>
                          <a:tab pos="828040" algn="l"/>
                        </a:tabLst>
                      </a:pPr>
                      <a:r>
                        <a:rPr lang="da-DK" sz="700">
                          <a:effectLst/>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ctr"/>
                </a:tc>
                <a:tc>
                  <a:txBody>
                    <a:bodyPr/>
                    <a:lstStyle/>
                    <a:p>
                      <a:pPr algn="l">
                        <a:lnSpc>
                          <a:spcPts val="1400"/>
                        </a:lnSpc>
                        <a:spcBef>
                          <a:spcPts val="300"/>
                        </a:spcBef>
                        <a:spcAft>
                          <a:spcPts val="0"/>
                        </a:spcAft>
                        <a:tabLst>
                          <a:tab pos="5652770" algn="dec"/>
                          <a:tab pos="828040" algn="l"/>
                        </a:tabLst>
                      </a:pPr>
                      <a:r>
                        <a:rPr lang="da-DK" sz="700" dirty="0">
                          <a:effectLst/>
                        </a:rPr>
                        <a:t> </a:t>
                      </a:r>
                      <a:endParaRPr lang="da-DK"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1031" marR="41031" marT="0" marB="0" anchor="ctr"/>
                </a:tc>
              </a:tr>
            </a:tbl>
          </a:graphicData>
        </a:graphic>
      </p:graphicFrame>
      <p:sp>
        <p:nvSpPr>
          <p:cNvPr id="10" name="Title 5"/>
          <p:cNvSpPr txBox="1">
            <a:spLocks/>
          </p:cNvSpPr>
          <p:nvPr/>
        </p:nvSpPr>
        <p:spPr bwMode="auto">
          <a:xfrm>
            <a:off x="323528" y="260648"/>
            <a:ext cx="8352000" cy="594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lnSpc>
                <a:spcPct val="100000"/>
              </a:lnSpc>
              <a:spcBef>
                <a:spcPct val="0"/>
              </a:spcBef>
              <a:spcAft>
                <a:spcPct val="0"/>
              </a:spcAft>
              <a:defRPr sz="2400" b="1" kern="1200">
                <a:solidFill>
                  <a:schemeClr val="tx2"/>
                </a:solidFill>
                <a:latin typeface="+mj-lt"/>
                <a:ea typeface="+mj-ea"/>
                <a:cs typeface="+mj-cs"/>
              </a:defRPr>
            </a:lvl1pPr>
            <a:lvl2pPr algn="l" defTabSz="914258" rtl="0" eaLnBrk="1" fontAlgn="base" hangingPunct="1">
              <a:lnSpc>
                <a:spcPts val="3050"/>
              </a:lnSpc>
              <a:spcBef>
                <a:spcPct val="0"/>
              </a:spcBef>
              <a:spcAft>
                <a:spcPct val="0"/>
              </a:spcAft>
              <a:defRPr sz="2200" b="1">
                <a:solidFill>
                  <a:schemeClr val="tx2"/>
                </a:solidFill>
                <a:latin typeface="Arial" charset="0"/>
              </a:defRPr>
            </a:lvl2pPr>
            <a:lvl3pPr algn="l" defTabSz="914258" rtl="0" eaLnBrk="1" fontAlgn="base" hangingPunct="1">
              <a:lnSpc>
                <a:spcPts val="3050"/>
              </a:lnSpc>
              <a:spcBef>
                <a:spcPct val="0"/>
              </a:spcBef>
              <a:spcAft>
                <a:spcPct val="0"/>
              </a:spcAft>
              <a:defRPr sz="2200" b="1">
                <a:solidFill>
                  <a:schemeClr val="tx2"/>
                </a:solidFill>
                <a:latin typeface="Arial" charset="0"/>
              </a:defRPr>
            </a:lvl3pPr>
            <a:lvl4pPr algn="l" defTabSz="914258" rtl="0" eaLnBrk="1" fontAlgn="base" hangingPunct="1">
              <a:lnSpc>
                <a:spcPts val="3050"/>
              </a:lnSpc>
              <a:spcBef>
                <a:spcPct val="0"/>
              </a:spcBef>
              <a:spcAft>
                <a:spcPct val="0"/>
              </a:spcAft>
              <a:defRPr sz="2200" b="1">
                <a:solidFill>
                  <a:schemeClr val="tx2"/>
                </a:solidFill>
                <a:latin typeface="Arial" charset="0"/>
              </a:defRPr>
            </a:lvl4pPr>
            <a:lvl5pPr algn="l" defTabSz="914258" rtl="0" eaLnBrk="1" fontAlgn="base" hangingPunct="1">
              <a:lnSpc>
                <a:spcPts val="3050"/>
              </a:lnSpc>
              <a:spcBef>
                <a:spcPct val="0"/>
              </a:spcBef>
              <a:spcAft>
                <a:spcPct val="0"/>
              </a:spcAft>
              <a:defRPr sz="2200" b="1">
                <a:solidFill>
                  <a:schemeClr val="tx2"/>
                </a:solidFill>
                <a:latin typeface="Arial" charset="0"/>
              </a:defRPr>
            </a:lvl5pPr>
            <a:lvl6pPr marL="410134" algn="l" rtl="0" eaLnBrk="1" fontAlgn="base" hangingPunct="1">
              <a:spcBef>
                <a:spcPct val="0"/>
              </a:spcBef>
              <a:spcAft>
                <a:spcPct val="0"/>
              </a:spcAft>
              <a:defRPr sz="2200" b="1">
                <a:solidFill>
                  <a:schemeClr val="accent1"/>
                </a:solidFill>
                <a:latin typeface="Arial" charset="0"/>
              </a:defRPr>
            </a:lvl6pPr>
            <a:lvl7pPr marL="820269" algn="l" rtl="0" eaLnBrk="1" fontAlgn="base" hangingPunct="1">
              <a:spcBef>
                <a:spcPct val="0"/>
              </a:spcBef>
              <a:spcAft>
                <a:spcPct val="0"/>
              </a:spcAft>
              <a:defRPr sz="2200" b="1">
                <a:solidFill>
                  <a:schemeClr val="accent1"/>
                </a:solidFill>
                <a:latin typeface="Arial" charset="0"/>
              </a:defRPr>
            </a:lvl7pPr>
            <a:lvl8pPr marL="1230403" algn="l" rtl="0" eaLnBrk="1" fontAlgn="base" hangingPunct="1">
              <a:spcBef>
                <a:spcPct val="0"/>
              </a:spcBef>
              <a:spcAft>
                <a:spcPct val="0"/>
              </a:spcAft>
              <a:defRPr sz="2200" b="1">
                <a:solidFill>
                  <a:schemeClr val="accent1"/>
                </a:solidFill>
                <a:latin typeface="Arial" charset="0"/>
              </a:defRPr>
            </a:lvl8pPr>
            <a:lvl9pPr marL="1640536" algn="l" rtl="0" eaLnBrk="1" fontAlgn="base" hangingPunct="1">
              <a:spcBef>
                <a:spcPct val="0"/>
              </a:spcBef>
              <a:spcAft>
                <a:spcPct val="0"/>
              </a:spcAft>
              <a:defRPr sz="2200" b="1">
                <a:solidFill>
                  <a:schemeClr val="accent1"/>
                </a:solidFill>
                <a:latin typeface="Arial" charset="0"/>
              </a:defRPr>
            </a:lvl9pPr>
          </a:lstStyle>
          <a:p>
            <a:r>
              <a:rPr lang="da-DK" dirty="0" smtClean="0"/>
              <a:t>6. Værktøjer fra Deloitte til fondsmæglerselskaberne</a:t>
            </a:r>
            <a:endParaRPr lang="da-DK" dirty="0"/>
          </a:p>
        </p:txBody>
      </p:sp>
      <p:pic>
        <p:nvPicPr>
          <p:cNvPr id="7" name="Picture 2" descr="C:\Users\jalindberg\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481514" y="3183986"/>
            <a:ext cx="3082374" cy="3557382"/>
          </a:xfrm>
          <a:prstGeom prst="rect">
            <a:avLst/>
          </a:prstGeom>
        </p:spPr>
      </p:pic>
    </p:spTree>
    <p:extLst>
      <p:ext uri="{BB962C8B-B14F-4D97-AF65-F5344CB8AC3E}">
        <p14:creationId xmlns:p14="http://schemas.microsoft.com/office/powerpoint/2010/main" val="2566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39481" lvl="1" indent="-457200">
              <a:buFont typeface="+mj-lt"/>
              <a:buAutoNum type="arabicPeriod"/>
            </a:pPr>
            <a:r>
              <a:rPr lang="da-DK" sz="2400" dirty="0" smtClean="0"/>
              <a:t>Udviklingen </a:t>
            </a:r>
            <a:r>
              <a:rPr lang="da-DK" sz="2400" dirty="0"/>
              <a:t>i branchen</a:t>
            </a:r>
          </a:p>
          <a:p>
            <a:pPr marL="639481" lvl="1" indent="-457200">
              <a:buFont typeface="+mj-lt"/>
              <a:buAutoNum type="arabicPeriod"/>
            </a:pPr>
            <a:r>
              <a:rPr lang="da-DK" sz="2400" dirty="0" smtClean="0"/>
              <a:t>Fokusområder fra Finanstilsynet</a:t>
            </a:r>
            <a:endParaRPr lang="da-DK" sz="2400" dirty="0"/>
          </a:p>
          <a:p>
            <a:pPr marL="639481" lvl="1" indent="-457200">
              <a:buFont typeface="+mj-lt"/>
              <a:buAutoNum type="arabicPeriod"/>
            </a:pPr>
            <a:r>
              <a:rPr lang="da-DK" sz="2400" dirty="0" smtClean="0"/>
              <a:t>Ændringer </a:t>
            </a:r>
            <a:r>
              <a:rPr lang="da-DK" sz="2400" dirty="0"/>
              <a:t>til </a:t>
            </a:r>
            <a:r>
              <a:rPr lang="da-DK" sz="2400" dirty="0" smtClean="0"/>
              <a:t>regnskabsbekendtgørelsen</a:t>
            </a:r>
          </a:p>
          <a:p>
            <a:pPr marL="639481" lvl="1" indent="-457200">
              <a:buFont typeface="+mj-lt"/>
              <a:buAutoNum type="arabicPeriod"/>
            </a:pPr>
            <a:r>
              <a:rPr lang="da-DK" sz="2400" dirty="0" smtClean="0"/>
              <a:t>Regnskabskontrol og fokusområder</a:t>
            </a:r>
          </a:p>
          <a:p>
            <a:pPr marL="639481" lvl="1" indent="-457200">
              <a:buFont typeface="+mj-lt"/>
              <a:buAutoNum type="arabicPeriod"/>
            </a:pPr>
            <a:r>
              <a:rPr lang="da-DK" sz="2400" dirty="0" smtClean="0"/>
              <a:t>Fokus på ”den gode årsrapport”</a:t>
            </a:r>
          </a:p>
          <a:p>
            <a:pPr marL="639481" lvl="1" indent="-457200">
              <a:buFont typeface="+mj-lt"/>
              <a:buAutoNum type="arabicPeriod"/>
            </a:pPr>
            <a:r>
              <a:rPr lang="da-DK" sz="2400" dirty="0" smtClean="0"/>
              <a:t>Værktøjer fra Deloitte til fondsmæglerne</a:t>
            </a:r>
          </a:p>
          <a:p>
            <a:pPr marL="639481" lvl="1" indent="-457200">
              <a:buFont typeface="+mj-lt"/>
              <a:buAutoNum type="arabicPeriod"/>
            </a:pPr>
            <a:r>
              <a:rPr lang="da-DK" sz="2400" dirty="0" smtClean="0"/>
              <a:t>CRD IV / CRR</a:t>
            </a:r>
          </a:p>
          <a:p>
            <a:pPr marL="639481" lvl="1" indent="-457200">
              <a:buFont typeface="+mj-lt"/>
              <a:buAutoNum type="arabicPeriod"/>
            </a:pPr>
            <a:r>
              <a:rPr lang="da-DK" sz="2400" dirty="0" smtClean="0"/>
              <a:t>Øvrige </a:t>
            </a:r>
            <a:r>
              <a:rPr lang="da-DK" sz="2400" dirty="0"/>
              <a:t>relevante forhold</a:t>
            </a:r>
          </a:p>
          <a:p>
            <a:pPr marL="639481" lvl="1" indent="-457200">
              <a:buFont typeface="+mj-lt"/>
              <a:buAutoNum type="arabicPeriod"/>
            </a:pPr>
            <a:r>
              <a:rPr lang="da-DK" sz="2400" dirty="0" smtClean="0"/>
              <a:t>Kontaktinformation </a:t>
            </a:r>
            <a:r>
              <a:rPr lang="da-DK" sz="2400" dirty="0"/>
              <a:t>hos </a:t>
            </a:r>
            <a:r>
              <a:rPr lang="da-DK" sz="2400" dirty="0" smtClean="0"/>
              <a:t>Deloitte</a:t>
            </a:r>
            <a:endParaRPr lang="da-DK" sz="2400" dirty="0"/>
          </a:p>
        </p:txBody>
      </p:sp>
      <p:sp>
        <p:nvSpPr>
          <p:cNvPr id="3" name="Title 2"/>
          <p:cNvSpPr>
            <a:spLocks noGrp="1"/>
          </p:cNvSpPr>
          <p:nvPr>
            <p:ph type="title"/>
          </p:nvPr>
        </p:nvSpPr>
        <p:spPr/>
        <p:txBody>
          <a:bodyPr/>
          <a:lstStyle/>
          <a:p>
            <a:r>
              <a:rPr lang="da-DK" sz="2800" dirty="0" smtClean="0"/>
              <a:t>Agenda</a:t>
            </a:r>
            <a:endParaRPr lang="da-DK" sz="2800" dirty="0"/>
          </a:p>
        </p:txBody>
      </p:sp>
      <p:pic>
        <p:nvPicPr>
          <p:cNvPr id="2050" name="Picture 2" descr="C:\Users\brosendal\Pictures\Billeder\Workshop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282" y="4149080"/>
            <a:ext cx="2686213" cy="23814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fld id="{FEE3D930-4A7F-42F1-B01B-C77C8BA23BF4}" type="slidenum">
              <a:rPr lang="da-DK" smtClean="0"/>
              <a:t>2</a:t>
            </a:fld>
            <a:endParaRPr lang="da-DK"/>
          </a:p>
        </p:txBody>
      </p:sp>
      <p:sp>
        <p:nvSpPr>
          <p:cNvPr id="5" name="Right Brace 4"/>
          <p:cNvSpPr/>
          <p:nvPr/>
        </p:nvSpPr>
        <p:spPr>
          <a:xfrm>
            <a:off x="6516216" y="1988840"/>
            <a:ext cx="216024" cy="1152128"/>
          </a:xfrm>
          <a:prstGeom prst="righ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solidFill>
                <a:schemeClr val="accent2"/>
              </a:solidFill>
            </a:endParaRPr>
          </a:p>
        </p:txBody>
      </p:sp>
      <p:sp>
        <p:nvSpPr>
          <p:cNvPr id="8" name="Content Placeholder 1"/>
          <p:cNvSpPr txBox="1">
            <a:spLocks/>
          </p:cNvSpPr>
          <p:nvPr/>
        </p:nvSpPr>
        <p:spPr bwMode="auto">
          <a:xfrm>
            <a:off x="6660232" y="2348880"/>
            <a:ext cx="2113276" cy="5040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258" rtl="0" eaLnBrk="1" fontAlgn="base" latinLnBrk="0" hangingPunct="1">
              <a:lnSpc>
                <a:spcPct val="100000"/>
              </a:lnSpc>
              <a:spcBef>
                <a:spcPct val="0"/>
              </a:spcBef>
              <a:spcAft>
                <a:spcPts val="300"/>
              </a:spcAft>
              <a:buClrTx/>
              <a:buSzTx/>
              <a:buFont typeface="Arial" charset="0"/>
              <a:buNone/>
              <a:tabLst/>
              <a:defRPr lang="en-US" sz="2000" b="0" kern="1200">
                <a:solidFill>
                  <a:schemeClr val="tx2"/>
                </a:solidFill>
                <a:latin typeface="+mn-lt"/>
                <a:ea typeface="+mn-ea"/>
                <a:cs typeface="+mn-cs"/>
              </a:defRPr>
            </a:lvl1pPr>
            <a:lvl2pPr marL="182281" marR="0" indent="-182281" algn="l" defTabSz="914258" rtl="0" eaLnBrk="1" fontAlgn="base" latinLnBrk="0" hangingPunct="1">
              <a:lnSpc>
                <a:spcPct val="100000"/>
              </a:lnSpc>
              <a:spcBef>
                <a:spcPct val="0"/>
              </a:spcBef>
              <a:spcAft>
                <a:spcPts val="300"/>
              </a:spcAft>
              <a:buClrTx/>
              <a:buSzTx/>
              <a:buFont typeface="Arial" charset="0"/>
              <a:buChar char="•"/>
              <a:tabLst/>
              <a:defRPr lang="en-US" sz="2000" b="0" kern="1200">
                <a:solidFill>
                  <a:schemeClr val="tx2"/>
                </a:solidFill>
                <a:latin typeface="+mn-lt"/>
                <a:ea typeface="+mj-ea"/>
                <a:cs typeface="+mj-cs"/>
              </a:defRPr>
            </a:lvl2pPr>
            <a:lvl3pPr marL="357444" marR="0" indent="-175162" algn="l" defTabSz="914258" rtl="0" eaLnBrk="1" fontAlgn="base" latinLnBrk="0" hangingPunct="1">
              <a:lnSpc>
                <a:spcPct val="100000"/>
              </a:lnSpc>
              <a:spcBef>
                <a:spcPct val="0"/>
              </a:spcBef>
              <a:spcAft>
                <a:spcPts val="300"/>
              </a:spcAft>
              <a:buClrTx/>
              <a:buSzTx/>
              <a:buFont typeface="Arial" charset="0"/>
              <a:buChar char="‒"/>
              <a:tabLst/>
              <a:defRPr lang="en-US" sz="2000" b="0" kern="1200">
                <a:solidFill>
                  <a:schemeClr val="tx2"/>
                </a:solidFill>
                <a:latin typeface="+mn-lt"/>
                <a:ea typeface="+mj-ea"/>
                <a:cs typeface="+mj-cs"/>
              </a:defRPr>
            </a:lvl3pPr>
            <a:lvl4pPr marL="539725" marR="0" indent="-182281" algn="l" defTabSz="914258" rtl="0" eaLnBrk="1" fontAlgn="base" latinLnBrk="0" hangingPunct="1">
              <a:lnSpc>
                <a:spcPct val="100000"/>
              </a:lnSpc>
              <a:spcBef>
                <a:spcPct val="0"/>
              </a:spcBef>
              <a:spcAft>
                <a:spcPts val="600"/>
              </a:spcAft>
              <a:buClrTx/>
              <a:buSzTx/>
              <a:buFont typeface="Arial" charset="0"/>
              <a:buChar char="•"/>
              <a:tabLst/>
              <a:defRPr lang="en-US" sz="1800" b="0" kern="1200">
                <a:solidFill>
                  <a:schemeClr val="tx2"/>
                </a:solidFill>
                <a:latin typeface="+mn-lt"/>
                <a:ea typeface="+mj-ea"/>
                <a:cs typeface="+mj-cs"/>
              </a:defRPr>
            </a:lvl4pPr>
            <a:lvl5pPr marL="712039" marR="0" indent="-172314" algn="l" defTabSz="914258" rtl="0" eaLnBrk="1" fontAlgn="base" latinLnBrk="0" hangingPunct="1">
              <a:lnSpc>
                <a:spcPct val="100000"/>
              </a:lnSpc>
              <a:spcBef>
                <a:spcPct val="0"/>
              </a:spcBef>
              <a:spcAft>
                <a:spcPts val="600"/>
              </a:spcAft>
              <a:buClrTx/>
              <a:buSzTx/>
              <a:buFont typeface="Arial" charset="0"/>
              <a:buChar char="‒"/>
              <a:tabLst/>
              <a:defRPr lang="en-GB" sz="1800" b="0" kern="1200">
                <a:solidFill>
                  <a:schemeClr val="tx2"/>
                </a:solidFill>
                <a:latin typeface="+mn-lt"/>
                <a:ea typeface="+mj-ea"/>
                <a:cs typeface="+mj-cs"/>
              </a:defRPr>
            </a:lvl5pPr>
            <a:lvl6pPr marL="803179" indent="-163770" algn="l" defTabSz="820269"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8371" indent="-165192"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3597" indent="-155225"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7365" indent="-163770"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a:lstStyle>
          <a:p>
            <a:pPr lvl="1" indent="0">
              <a:buNone/>
            </a:pPr>
            <a:r>
              <a:rPr lang="da-DK" sz="2400" dirty="0" smtClean="0">
                <a:solidFill>
                  <a:schemeClr val="accent2"/>
                </a:solidFill>
              </a:rPr>
              <a:t>Regnskab</a:t>
            </a:r>
            <a:endParaRPr lang="da-DK" sz="2400" dirty="0">
              <a:solidFill>
                <a:schemeClr val="accent2"/>
              </a:solidFill>
            </a:endParaRPr>
          </a:p>
        </p:txBody>
      </p:sp>
      <p:pic>
        <p:nvPicPr>
          <p:cNvPr id="9" name="Picture 13" descr="BDCM_CC_Deloittelogo81003"/>
          <p:cNvPicPr>
            <a:picLocks noChangeAspect="1" noChangeArrowheads="1"/>
          </p:cNvPicPr>
          <p:nvPr/>
        </p:nvPicPr>
        <p:blipFill>
          <a:blip r:embed="rId4" cstate="print"/>
          <a:srcRect/>
          <a:stretch>
            <a:fillRect/>
          </a:stretch>
        </p:blipFill>
        <p:spPr bwMode="auto">
          <a:xfrm>
            <a:off x="6804248" y="319063"/>
            <a:ext cx="2152067" cy="445641"/>
          </a:xfrm>
          <a:prstGeom prst="rect">
            <a:avLst/>
          </a:prstGeom>
          <a:noFill/>
          <a:ln w="9525">
            <a:noFill/>
            <a:miter lim="800000"/>
            <a:headEnd/>
            <a:tailEnd/>
          </a:ln>
        </p:spPr>
      </p:pic>
    </p:spTree>
    <p:extLst>
      <p:ext uri="{BB962C8B-B14F-4D97-AF65-F5344CB8AC3E}">
        <p14:creationId xmlns:p14="http://schemas.microsoft.com/office/powerpoint/2010/main" val="2839308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000" y="298800"/>
            <a:ext cx="8352000" cy="753936"/>
          </a:xfrm>
        </p:spPr>
        <p:txBody>
          <a:bodyPr/>
          <a:lstStyle/>
          <a:p>
            <a:r>
              <a:rPr lang="da-DK" dirty="0"/>
              <a:t>7</a:t>
            </a:r>
            <a:r>
              <a:rPr lang="da-DK" dirty="0" smtClean="0"/>
              <a:t>. CRD IV / CRR</a:t>
            </a:r>
            <a:br>
              <a:rPr lang="da-DK" dirty="0" smtClean="0"/>
            </a:br>
            <a:r>
              <a:rPr lang="da-DK" b="0" dirty="0" smtClean="0">
                <a:solidFill>
                  <a:schemeClr val="accent2"/>
                </a:solidFill>
              </a:rPr>
              <a:t>Overblik – tilladelser og ny lovgivning</a:t>
            </a:r>
            <a:endParaRPr lang="da-DK" b="0" dirty="0">
              <a:solidFill>
                <a:schemeClr val="accent2"/>
              </a:solidFill>
            </a:endParaRPr>
          </a:p>
        </p:txBody>
      </p:sp>
      <p:sp>
        <p:nvSpPr>
          <p:cNvPr id="6" name="Slide Number Placeholder 5"/>
          <p:cNvSpPr>
            <a:spLocks noGrp="1"/>
          </p:cNvSpPr>
          <p:nvPr>
            <p:ph type="sldNum" sz="quarter" idx="10"/>
          </p:nvPr>
        </p:nvSpPr>
        <p:spPr/>
        <p:txBody>
          <a:bodyPr/>
          <a:lstStyle/>
          <a:p>
            <a:fld id="{FEE3D930-4A7F-42F1-B01B-C77C8BA23BF4}" type="slidenum">
              <a:rPr lang="da-DK" smtClean="0"/>
              <a:t>20</a:t>
            </a:fld>
            <a:endParaRPr lang="da-DK"/>
          </a:p>
        </p:txBody>
      </p:sp>
      <p:sp>
        <p:nvSpPr>
          <p:cNvPr id="9" name="TextBox 8"/>
          <p:cNvSpPr txBox="1"/>
          <p:nvPr/>
        </p:nvSpPr>
        <p:spPr>
          <a:xfrm>
            <a:off x="395535" y="1147059"/>
            <a:ext cx="8269113" cy="4985980"/>
          </a:xfrm>
          <a:prstGeom prst="rect">
            <a:avLst/>
          </a:prstGeom>
          <a:noFill/>
        </p:spPr>
        <p:txBody>
          <a:bodyPr wrap="square" lIns="0" tIns="0" rIns="0" bIns="0" rtlCol="0">
            <a:spAutoFit/>
          </a:bodyPr>
          <a:lstStyle/>
          <a:p>
            <a:pPr marL="0" lvl="1"/>
            <a:r>
              <a:rPr lang="da-DK" b="1" dirty="0" smtClean="0">
                <a:solidFill>
                  <a:schemeClr val="tx2"/>
                </a:solidFill>
              </a:rPr>
              <a:t>Tilladelser</a:t>
            </a:r>
            <a:endParaRPr lang="da-DK" b="1" dirty="0">
              <a:solidFill>
                <a:schemeClr val="tx2"/>
              </a:solidFill>
            </a:endParaRPr>
          </a:p>
          <a:p>
            <a:pPr marL="285750" lvl="1" indent="-285750">
              <a:buFontTx/>
              <a:buChar char="-"/>
            </a:pPr>
            <a:r>
              <a:rPr lang="da-DK" dirty="0" smtClean="0">
                <a:solidFill>
                  <a:schemeClr val="tx2"/>
                </a:solidFill>
                <a:ea typeface="+mj-ea"/>
                <a:cs typeface="+mj-cs"/>
              </a:rPr>
              <a:t>Art </a:t>
            </a:r>
            <a:r>
              <a:rPr lang="da-DK" dirty="0" smtClean="0">
                <a:solidFill>
                  <a:schemeClr val="tx2"/>
                </a:solidFill>
                <a:ea typeface="+mj-ea"/>
                <a:cs typeface="+mj-cs"/>
              </a:rPr>
              <a:t>95 = Tidligere lille tilladelse</a:t>
            </a:r>
          </a:p>
          <a:p>
            <a:pPr marL="285750" lvl="1" indent="-285750">
              <a:buFontTx/>
              <a:buChar char="-"/>
            </a:pPr>
            <a:r>
              <a:rPr lang="da-DK" dirty="0" smtClean="0">
                <a:solidFill>
                  <a:schemeClr val="tx2"/>
                </a:solidFill>
                <a:ea typeface="+mj-ea"/>
                <a:cs typeface="+mj-cs"/>
              </a:rPr>
              <a:t>Art 96 = Ny type af fondsmæglerselskab som udspringer af fondsmæglerselskab 1</a:t>
            </a:r>
          </a:p>
          <a:p>
            <a:pPr marL="285750" lvl="1" indent="-285750">
              <a:buFontTx/>
              <a:buChar char="-"/>
            </a:pPr>
            <a:r>
              <a:rPr lang="da-DK" dirty="0" smtClean="0">
                <a:solidFill>
                  <a:schemeClr val="tx2"/>
                </a:solidFill>
                <a:ea typeface="+mj-ea"/>
                <a:cs typeface="+mj-cs"/>
              </a:rPr>
              <a:t>Fondsmæglerselskab 1 = Stor tilladelse</a:t>
            </a:r>
          </a:p>
          <a:p>
            <a:pPr marL="285750" lvl="1" indent="-285750">
              <a:buFontTx/>
              <a:buChar char="-"/>
            </a:pPr>
            <a:endParaRPr lang="da-DK" dirty="0">
              <a:solidFill>
                <a:schemeClr val="tx2"/>
              </a:solidFill>
              <a:ea typeface="+mj-ea"/>
              <a:cs typeface="+mj-cs"/>
            </a:endParaRPr>
          </a:p>
          <a:p>
            <a:pPr marL="0" lvl="1"/>
            <a:r>
              <a:rPr lang="da-DK" i="1" dirty="0" smtClean="0">
                <a:solidFill>
                  <a:schemeClr val="accent2"/>
                </a:solidFill>
                <a:ea typeface="+mj-ea"/>
                <a:cs typeface="+mj-cs"/>
              </a:rPr>
              <a:t>Finanstilsynet er ved at danne sig et overblik over hvilke fondsmæglerselskaber som er i de forskellige kategorier. </a:t>
            </a:r>
          </a:p>
          <a:p>
            <a:pPr marL="0" lvl="1"/>
            <a:endParaRPr lang="da-DK" i="1" dirty="0" smtClean="0">
              <a:solidFill>
                <a:schemeClr val="accent2"/>
              </a:solidFill>
              <a:ea typeface="+mj-ea"/>
              <a:cs typeface="+mj-cs"/>
            </a:endParaRPr>
          </a:p>
          <a:p>
            <a:pPr marL="0" lvl="1"/>
            <a:r>
              <a:rPr lang="da-DK" b="1" dirty="0" smtClean="0">
                <a:solidFill>
                  <a:schemeClr val="tx2"/>
                </a:solidFill>
              </a:rPr>
              <a:t>”Ny” lovgivning</a:t>
            </a:r>
            <a:endParaRPr lang="da-DK" b="1" dirty="0">
              <a:solidFill>
                <a:schemeClr val="tx2"/>
              </a:solidFill>
            </a:endParaRPr>
          </a:p>
          <a:p>
            <a:pPr marL="0" lvl="1"/>
            <a:r>
              <a:rPr lang="da-DK" dirty="0" smtClean="0">
                <a:solidFill>
                  <a:schemeClr val="tx2"/>
                </a:solidFill>
                <a:ea typeface="+mj-ea"/>
                <a:cs typeface="+mj-cs"/>
              </a:rPr>
              <a:t>Implementeringen </a:t>
            </a:r>
            <a:r>
              <a:rPr lang="da-DK" dirty="0" smtClean="0">
                <a:solidFill>
                  <a:schemeClr val="tx2"/>
                </a:solidFill>
                <a:ea typeface="+mj-ea"/>
                <a:cs typeface="+mj-cs"/>
              </a:rPr>
              <a:t>af </a:t>
            </a:r>
            <a:r>
              <a:rPr lang="da-DK" dirty="0" smtClean="0">
                <a:solidFill>
                  <a:schemeClr val="tx2"/>
                </a:solidFill>
                <a:ea typeface="+mj-ea"/>
                <a:cs typeface="+mj-cs"/>
              </a:rPr>
              <a:t>CRD IV / CRR</a:t>
            </a:r>
            <a:r>
              <a:rPr lang="da-DK" dirty="0" smtClean="0">
                <a:solidFill>
                  <a:schemeClr val="tx2"/>
                </a:solidFill>
                <a:ea typeface="+mj-ea"/>
                <a:cs typeface="+mj-cs"/>
              </a:rPr>
              <a:t> </a:t>
            </a:r>
            <a:r>
              <a:rPr lang="da-DK" dirty="0" smtClean="0">
                <a:solidFill>
                  <a:schemeClr val="tx2"/>
                </a:solidFill>
                <a:ea typeface="+mj-ea"/>
                <a:cs typeface="+mj-cs"/>
              </a:rPr>
              <a:t>er fortsat i gang og reguleringen vil løbende blive indfaset igennem de komme år. Den kommende regulering er inden for</a:t>
            </a:r>
            <a:r>
              <a:rPr lang="da-DK" dirty="0" smtClean="0">
                <a:solidFill>
                  <a:schemeClr val="tx2"/>
                </a:solidFill>
                <a:ea typeface="+mj-ea"/>
                <a:cs typeface="+mj-cs"/>
              </a:rPr>
              <a:t>:</a:t>
            </a:r>
          </a:p>
          <a:p>
            <a:pPr marL="0" lvl="1"/>
            <a:endParaRPr lang="da-DK" dirty="0" smtClean="0">
              <a:solidFill>
                <a:schemeClr val="tx2"/>
              </a:solidFill>
              <a:ea typeface="+mj-ea"/>
              <a:cs typeface="+mj-cs"/>
            </a:endParaRPr>
          </a:p>
          <a:p>
            <a:pPr marL="285750" lvl="1" indent="-285750">
              <a:buFontTx/>
              <a:buChar char="-"/>
            </a:pPr>
            <a:r>
              <a:rPr lang="da-DK" dirty="0">
                <a:solidFill>
                  <a:schemeClr val="tx2"/>
                </a:solidFill>
                <a:ea typeface="+mj-ea"/>
                <a:cs typeface="+mj-cs"/>
              </a:rPr>
              <a:t>Recovery and resolution</a:t>
            </a:r>
          </a:p>
          <a:p>
            <a:pPr marL="285750" lvl="1" indent="-285750">
              <a:buFontTx/>
              <a:buChar char="-"/>
            </a:pPr>
            <a:endParaRPr lang="da-DK" dirty="0">
              <a:solidFill>
                <a:schemeClr val="tx2"/>
              </a:solidFill>
              <a:ea typeface="+mj-ea"/>
              <a:cs typeface="+mj-cs"/>
            </a:endParaRPr>
          </a:p>
          <a:p>
            <a:pPr marL="285750" lvl="1" indent="-285750">
              <a:buFontTx/>
              <a:buChar char="-"/>
            </a:pPr>
            <a:r>
              <a:rPr lang="da-DK" dirty="0">
                <a:solidFill>
                  <a:schemeClr val="tx2"/>
                </a:solidFill>
                <a:ea typeface="+mj-ea"/>
                <a:cs typeface="+mj-cs"/>
              </a:rPr>
              <a:t>Indfasning af grænser i CRR</a:t>
            </a:r>
          </a:p>
          <a:p>
            <a:pPr marL="285750" lvl="1" indent="-285750">
              <a:buFontTx/>
              <a:buChar char="-"/>
            </a:pPr>
            <a:endParaRPr lang="da-DK" dirty="0">
              <a:solidFill>
                <a:schemeClr val="tx2"/>
              </a:solidFill>
              <a:ea typeface="+mj-ea"/>
              <a:cs typeface="+mj-cs"/>
            </a:endParaRPr>
          </a:p>
          <a:p>
            <a:pPr marL="285750" lvl="1" indent="-285750">
              <a:buFontTx/>
              <a:buChar char="-"/>
            </a:pPr>
            <a:r>
              <a:rPr lang="da-DK" dirty="0">
                <a:solidFill>
                  <a:schemeClr val="tx2"/>
                </a:solidFill>
                <a:ea typeface="+mj-ea"/>
                <a:cs typeface="+mj-cs"/>
              </a:rPr>
              <a:t>Gennemførelses direktiver fra EBA</a:t>
            </a:r>
          </a:p>
        </p:txBody>
      </p:sp>
      <p:pic>
        <p:nvPicPr>
          <p:cNvPr id="11" name="Picture 2" descr="C:\Users\jalindber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981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000" y="298800"/>
            <a:ext cx="8352000" cy="753936"/>
          </a:xfrm>
        </p:spPr>
        <p:txBody>
          <a:bodyPr/>
          <a:lstStyle/>
          <a:p>
            <a:r>
              <a:rPr lang="da-DK" dirty="0"/>
              <a:t>7</a:t>
            </a:r>
            <a:r>
              <a:rPr lang="da-DK" dirty="0" smtClean="0"/>
              <a:t>. CRD IV / CRR</a:t>
            </a:r>
            <a:br>
              <a:rPr lang="da-DK" dirty="0" smtClean="0"/>
            </a:br>
            <a:r>
              <a:rPr lang="da-DK" b="0" dirty="0" smtClean="0">
                <a:solidFill>
                  <a:schemeClr val="accent2"/>
                </a:solidFill>
              </a:rPr>
              <a:t>Status og erfaringer - Indberetninger</a:t>
            </a:r>
            <a:endParaRPr lang="da-DK" b="0" dirty="0">
              <a:solidFill>
                <a:schemeClr val="accent2"/>
              </a:solidFill>
            </a:endParaRPr>
          </a:p>
        </p:txBody>
      </p:sp>
      <p:sp>
        <p:nvSpPr>
          <p:cNvPr id="6" name="Slide Number Placeholder 5"/>
          <p:cNvSpPr>
            <a:spLocks noGrp="1"/>
          </p:cNvSpPr>
          <p:nvPr>
            <p:ph type="sldNum" sz="quarter" idx="10"/>
          </p:nvPr>
        </p:nvSpPr>
        <p:spPr/>
        <p:txBody>
          <a:bodyPr/>
          <a:lstStyle/>
          <a:p>
            <a:fld id="{FEE3D930-4A7F-42F1-B01B-C77C8BA23BF4}" type="slidenum">
              <a:rPr lang="da-DK" smtClean="0"/>
              <a:t>21</a:t>
            </a:fld>
            <a:endParaRPr lang="da-DK"/>
          </a:p>
        </p:txBody>
      </p:sp>
      <p:sp>
        <p:nvSpPr>
          <p:cNvPr id="9" name="TextBox 8"/>
          <p:cNvSpPr txBox="1"/>
          <p:nvPr/>
        </p:nvSpPr>
        <p:spPr>
          <a:xfrm>
            <a:off x="395535" y="1147059"/>
            <a:ext cx="8269113" cy="5262979"/>
          </a:xfrm>
          <a:prstGeom prst="rect">
            <a:avLst/>
          </a:prstGeom>
          <a:noFill/>
        </p:spPr>
        <p:txBody>
          <a:bodyPr wrap="square" lIns="0" tIns="0" rIns="0" bIns="0" rtlCol="0">
            <a:spAutoFit/>
          </a:bodyPr>
          <a:lstStyle/>
          <a:p>
            <a:pPr marL="0" lvl="1"/>
            <a:r>
              <a:rPr lang="da-DK" b="1" dirty="0" smtClean="0">
                <a:solidFill>
                  <a:schemeClr val="tx2"/>
                </a:solidFill>
                <a:ea typeface="+mj-ea"/>
                <a:cs typeface="+mj-cs"/>
              </a:rPr>
              <a:t>Indberetninger</a:t>
            </a:r>
          </a:p>
          <a:p>
            <a:pPr marL="0" lvl="1"/>
            <a:r>
              <a:rPr lang="da-DK" dirty="0" smtClean="0">
                <a:solidFill>
                  <a:schemeClr val="tx2"/>
                </a:solidFill>
                <a:ea typeface="+mj-ea"/>
                <a:cs typeface="+mj-cs"/>
              </a:rPr>
              <a:t>Der </a:t>
            </a:r>
            <a:r>
              <a:rPr lang="da-DK" dirty="0" smtClean="0">
                <a:solidFill>
                  <a:schemeClr val="tx2"/>
                </a:solidFill>
                <a:ea typeface="+mj-ea"/>
                <a:cs typeface="+mj-cs"/>
              </a:rPr>
              <a:t>er i kvartalerne </a:t>
            </a:r>
            <a:r>
              <a:rPr lang="da-DK" dirty="0" smtClean="0">
                <a:solidFill>
                  <a:schemeClr val="tx2"/>
                </a:solidFill>
                <a:ea typeface="+mj-ea"/>
                <a:cs typeface="+mj-cs"/>
              </a:rPr>
              <a:t>blevet indberettet </a:t>
            </a:r>
            <a:r>
              <a:rPr lang="da-DK" dirty="0" smtClean="0">
                <a:solidFill>
                  <a:schemeClr val="tx2"/>
                </a:solidFill>
                <a:ea typeface="+mj-ea"/>
                <a:cs typeface="+mj-cs"/>
              </a:rPr>
              <a:t>følgende: </a:t>
            </a:r>
            <a:endParaRPr lang="da-DK" dirty="0" smtClean="0">
              <a:solidFill>
                <a:schemeClr val="tx2"/>
              </a:solidFill>
              <a:ea typeface="+mj-ea"/>
              <a:cs typeface="+mj-cs"/>
            </a:endParaRPr>
          </a:p>
          <a:p>
            <a:pPr marL="285750" lvl="1" indent="-285750">
              <a:buFont typeface="Arial" panose="020B0604020202020204" pitchFamily="34" charset="0"/>
              <a:buChar char="•"/>
            </a:pPr>
            <a:r>
              <a:rPr lang="da-DK" dirty="0" smtClean="0">
                <a:solidFill>
                  <a:schemeClr val="tx2"/>
                </a:solidFill>
                <a:ea typeface="+mj-ea"/>
                <a:cs typeface="+mj-cs"/>
              </a:rPr>
              <a:t>KOFS</a:t>
            </a:r>
          </a:p>
          <a:p>
            <a:pPr marL="285750" lvl="1" indent="-285750">
              <a:buFont typeface="Arial" panose="020B0604020202020204" pitchFamily="34" charset="0"/>
              <a:buChar char="•"/>
            </a:pPr>
            <a:r>
              <a:rPr lang="da-DK" dirty="0" smtClean="0">
                <a:solidFill>
                  <a:schemeClr val="tx2"/>
                </a:solidFill>
                <a:ea typeface="+mj-ea"/>
                <a:cs typeface="+mj-cs"/>
              </a:rPr>
              <a:t>KSBS</a:t>
            </a:r>
          </a:p>
          <a:p>
            <a:pPr marL="285750" lvl="1" indent="-285750">
              <a:buFont typeface="Arial" panose="020B0604020202020204" pitchFamily="34" charset="0"/>
              <a:buChar char="•"/>
            </a:pPr>
            <a:r>
              <a:rPr lang="da-DK" dirty="0" smtClean="0">
                <a:solidFill>
                  <a:schemeClr val="tx2"/>
                </a:solidFill>
                <a:ea typeface="+mj-ea"/>
                <a:cs typeface="+mj-cs"/>
              </a:rPr>
              <a:t>KLES</a:t>
            </a:r>
          </a:p>
          <a:p>
            <a:pPr marL="0" lvl="2"/>
            <a:endParaRPr lang="da-DK" dirty="0" smtClean="0">
              <a:solidFill>
                <a:schemeClr val="tx2"/>
              </a:solidFill>
              <a:ea typeface="+mj-ea"/>
              <a:cs typeface="+mj-cs"/>
            </a:endParaRPr>
          </a:p>
          <a:p>
            <a:pPr marL="0" lvl="2"/>
            <a:r>
              <a:rPr lang="da-DK" b="1" dirty="0" smtClean="0">
                <a:solidFill>
                  <a:schemeClr val="tx2"/>
                </a:solidFill>
                <a:ea typeface="+mj-ea"/>
                <a:cs typeface="+mj-cs"/>
              </a:rPr>
              <a:t>Erfaringer fra de første indberetninger: </a:t>
            </a:r>
          </a:p>
          <a:p>
            <a:pPr marL="285750" lvl="2" indent="-285750">
              <a:buFont typeface="Arial" panose="020B0604020202020204" pitchFamily="34" charset="0"/>
              <a:buChar char="•"/>
            </a:pPr>
            <a:r>
              <a:rPr lang="da-DK" dirty="0" smtClean="0">
                <a:solidFill>
                  <a:schemeClr val="tx2"/>
                </a:solidFill>
                <a:ea typeface="+mj-ea"/>
                <a:cs typeface="+mj-cs"/>
              </a:rPr>
              <a:t>Tvivl </a:t>
            </a:r>
            <a:r>
              <a:rPr lang="da-DK" dirty="0" smtClean="0">
                <a:solidFill>
                  <a:schemeClr val="tx2"/>
                </a:solidFill>
                <a:ea typeface="+mj-ea"/>
                <a:cs typeface="+mj-cs"/>
              </a:rPr>
              <a:t>om hvilke felter som skal udfyldes</a:t>
            </a:r>
          </a:p>
          <a:p>
            <a:pPr marL="285750" lvl="2" indent="-285750">
              <a:buFont typeface="Arial" panose="020B0604020202020204" pitchFamily="34" charset="0"/>
              <a:buChar char="•"/>
            </a:pPr>
            <a:r>
              <a:rPr lang="da-DK" dirty="0" smtClean="0">
                <a:solidFill>
                  <a:schemeClr val="tx2"/>
                </a:solidFill>
                <a:ea typeface="+mj-ea"/>
                <a:cs typeface="+mj-cs"/>
              </a:rPr>
              <a:t>Hvad skal der fyldes i de forskellige </a:t>
            </a:r>
            <a:r>
              <a:rPr lang="da-DK" dirty="0" smtClean="0">
                <a:solidFill>
                  <a:schemeClr val="tx2"/>
                </a:solidFill>
                <a:ea typeface="+mj-ea"/>
                <a:cs typeface="+mj-cs"/>
              </a:rPr>
              <a:t>felter og skal det ganges med 12,5</a:t>
            </a:r>
            <a:endParaRPr lang="da-DK" dirty="0" smtClean="0">
              <a:solidFill>
                <a:schemeClr val="tx2"/>
              </a:solidFill>
              <a:ea typeface="+mj-ea"/>
              <a:cs typeface="+mj-cs"/>
            </a:endParaRPr>
          </a:p>
          <a:p>
            <a:pPr marL="285750" lvl="2" indent="-285750">
              <a:buFont typeface="Arial" panose="020B0604020202020204" pitchFamily="34" charset="0"/>
              <a:buChar char="•"/>
            </a:pPr>
            <a:r>
              <a:rPr lang="da-DK" dirty="0" smtClean="0">
                <a:solidFill>
                  <a:schemeClr val="tx2"/>
                </a:solidFill>
                <a:ea typeface="+mj-ea"/>
                <a:cs typeface="+mj-cs"/>
              </a:rPr>
              <a:t>Hvordan er sammenhængen mellem de enkelte skemaer</a:t>
            </a:r>
          </a:p>
          <a:p>
            <a:pPr marL="285750" lvl="2" indent="-285750">
              <a:buFont typeface="Arial" panose="020B0604020202020204" pitchFamily="34" charset="0"/>
              <a:buChar char="•"/>
            </a:pPr>
            <a:r>
              <a:rPr lang="da-DK" dirty="0" smtClean="0">
                <a:solidFill>
                  <a:schemeClr val="tx2"/>
                </a:solidFill>
                <a:ea typeface="+mj-ea"/>
                <a:cs typeface="+mj-cs"/>
              </a:rPr>
              <a:t>Hvilke skemaer skal udfyldes</a:t>
            </a:r>
          </a:p>
          <a:p>
            <a:pPr marL="285750" lvl="2" indent="-285750">
              <a:buFont typeface="Arial" panose="020B0604020202020204" pitchFamily="34" charset="0"/>
              <a:buChar char="•"/>
            </a:pPr>
            <a:r>
              <a:rPr lang="da-DK" dirty="0" smtClean="0">
                <a:solidFill>
                  <a:schemeClr val="tx2"/>
                </a:solidFill>
                <a:ea typeface="+mj-ea"/>
                <a:cs typeface="+mj-cs"/>
              </a:rPr>
              <a:t>Skal det indberettes i 1.000 kr</a:t>
            </a:r>
            <a:r>
              <a:rPr lang="da-DK" dirty="0" smtClean="0">
                <a:solidFill>
                  <a:schemeClr val="tx2"/>
                </a:solidFill>
                <a:ea typeface="+mj-ea"/>
                <a:cs typeface="+mj-cs"/>
              </a:rPr>
              <a:t>.?</a:t>
            </a:r>
          </a:p>
          <a:p>
            <a:pPr marL="285750" lvl="2" indent="-285750">
              <a:buFont typeface="Arial" panose="020B0604020202020204" pitchFamily="34" charset="0"/>
              <a:buChar char="•"/>
            </a:pPr>
            <a:r>
              <a:rPr lang="da-DK" dirty="0" smtClean="0">
                <a:solidFill>
                  <a:schemeClr val="tx2"/>
                </a:solidFill>
                <a:ea typeface="+mj-ea"/>
                <a:cs typeface="+mj-cs"/>
              </a:rPr>
              <a:t>”Blackboks”</a:t>
            </a:r>
            <a:endParaRPr lang="da-DK" dirty="0" smtClean="0">
              <a:solidFill>
                <a:schemeClr val="tx2"/>
              </a:solidFill>
              <a:ea typeface="+mj-ea"/>
              <a:cs typeface="+mj-cs"/>
            </a:endParaRPr>
          </a:p>
          <a:p>
            <a:pPr marL="285750" lvl="2" indent="-285750">
              <a:buFont typeface="Arial" panose="020B0604020202020204" pitchFamily="34" charset="0"/>
              <a:buChar char="•"/>
            </a:pPr>
            <a:endParaRPr lang="da-DK" dirty="0" smtClean="0">
              <a:solidFill>
                <a:schemeClr val="tx2"/>
              </a:solidFill>
              <a:ea typeface="+mj-ea"/>
              <a:cs typeface="+mj-cs"/>
            </a:endParaRPr>
          </a:p>
          <a:p>
            <a:pPr marL="0" lvl="2"/>
            <a:r>
              <a:rPr lang="da-DK" i="1" dirty="0" smtClean="0">
                <a:solidFill>
                  <a:schemeClr val="accent2"/>
                </a:solidFill>
                <a:ea typeface="+mj-ea"/>
                <a:cs typeface="+mj-cs"/>
              </a:rPr>
              <a:t>Finanstilsynet har </a:t>
            </a:r>
            <a:r>
              <a:rPr lang="da-DK" i="1" dirty="0" smtClean="0">
                <a:solidFill>
                  <a:schemeClr val="accent2"/>
                </a:solidFill>
                <a:ea typeface="+mj-ea"/>
                <a:cs typeface="+mj-cs"/>
              </a:rPr>
              <a:t>gennemgået / er i gang med at gennemgå </a:t>
            </a:r>
            <a:r>
              <a:rPr lang="da-DK" i="1" dirty="0" smtClean="0">
                <a:solidFill>
                  <a:schemeClr val="accent2"/>
                </a:solidFill>
                <a:ea typeface="+mj-ea"/>
                <a:cs typeface="+mj-cs"/>
              </a:rPr>
              <a:t>en lang række indberetninger og har på </a:t>
            </a:r>
            <a:r>
              <a:rPr lang="da-DK" i="1" dirty="0" smtClean="0">
                <a:solidFill>
                  <a:schemeClr val="accent2"/>
                </a:solidFill>
                <a:ea typeface="+mj-ea"/>
                <a:cs typeface="+mj-cs"/>
              </a:rPr>
              <a:t>baggrund konkluderet, at de foretager en opfølgning med de enkelte fondsmæglerselskaber. </a:t>
            </a:r>
          </a:p>
          <a:p>
            <a:pPr marL="0" lvl="2"/>
            <a:endParaRPr lang="da-DK" b="1" dirty="0" smtClean="0">
              <a:solidFill>
                <a:schemeClr val="tx2"/>
              </a:solidFill>
              <a:sym typeface="Wingdings" panose="05000000000000000000" pitchFamily="2" charset="2"/>
            </a:endParaRPr>
          </a:p>
          <a:p>
            <a:pPr marL="0" lvl="2"/>
            <a:r>
              <a:rPr lang="da-DK" b="1" dirty="0" smtClean="0">
                <a:solidFill>
                  <a:schemeClr val="tx2"/>
                </a:solidFill>
                <a:sym typeface="Wingdings" panose="05000000000000000000" pitchFamily="2" charset="2"/>
              </a:rPr>
              <a:t> Sørg for at få benyttet denne mulighed…</a:t>
            </a:r>
            <a:endParaRPr lang="da-DK" dirty="0" smtClean="0">
              <a:solidFill>
                <a:schemeClr val="tx2"/>
              </a:solidFill>
              <a:ea typeface="+mj-ea"/>
              <a:cs typeface="+mj-cs"/>
            </a:endParaRPr>
          </a:p>
        </p:txBody>
      </p:sp>
      <p:pic>
        <p:nvPicPr>
          <p:cNvPr id="11" name="Picture 2" descr="C:\Users\jalindber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281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000" y="298800"/>
            <a:ext cx="8352000" cy="753936"/>
          </a:xfrm>
        </p:spPr>
        <p:txBody>
          <a:bodyPr/>
          <a:lstStyle/>
          <a:p>
            <a:r>
              <a:rPr lang="da-DK" dirty="0"/>
              <a:t>7</a:t>
            </a:r>
            <a:r>
              <a:rPr lang="da-DK" dirty="0" smtClean="0"/>
              <a:t>. CRD IV / CRR</a:t>
            </a:r>
            <a:br>
              <a:rPr lang="da-DK" dirty="0" smtClean="0"/>
            </a:br>
            <a:r>
              <a:rPr lang="da-DK" b="0" dirty="0" smtClean="0">
                <a:solidFill>
                  <a:schemeClr val="accent2"/>
                </a:solidFill>
              </a:rPr>
              <a:t>Status og erfaringer - Indberetninger</a:t>
            </a:r>
            <a:endParaRPr lang="da-DK" b="0" dirty="0">
              <a:solidFill>
                <a:schemeClr val="accent2"/>
              </a:solidFill>
            </a:endParaRPr>
          </a:p>
        </p:txBody>
      </p:sp>
      <p:sp>
        <p:nvSpPr>
          <p:cNvPr id="6" name="Slide Number Placeholder 5"/>
          <p:cNvSpPr>
            <a:spLocks noGrp="1"/>
          </p:cNvSpPr>
          <p:nvPr>
            <p:ph type="sldNum" sz="quarter" idx="10"/>
          </p:nvPr>
        </p:nvSpPr>
        <p:spPr/>
        <p:txBody>
          <a:bodyPr/>
          <a:lstStyle/>
          <a:p>
            <a:fld id="{FEE3D930-4A7F-42F1-B01B-C77C8BA23BF4}" type="slidenum">
              <a:rPr lang="da-DK" smtClean="0"/>
              <a:t>22</a:t>
            </a:fld>
            <a:endParaRPr lang="da-DK"/>
          </a:p>
        </p:txBody>
      </p:sp>
      <p:sp>
        <p:nvSpPr>
          <p:cNvPr id="9" name="TextBox 8"/>
          <p:cNvSpPr txBox="1"/>
          <p:nvPr/>
        </p:nvSpPr>
        <p:spPr>
          <a:xfrm>
            <a:off x="395535" y="1147059"/>
            <a:ext cx="8269113" cy="3877985"/>
          </a:xfrm>
          <a:prstGeom prst="rect">
            <a:avLst/>
          </a:prstGeom>
          <a:noFill/>
        </p:spPr>
        <p:txBody>
          <a:bodyPr wrap="square" lIns="0" tIns="0" rIns="0" bIns="0" rtlCol="0">
            <a:spAutoFit/>
          </a:bodyPr>
          <a:lstStyle/>
          <a:p>
            <a:pPr marL="0" lvl="2"/>
            <a:r>
              <a:rPr lang="da-DK" dirty="0" smtClean="0">
                <a:solidFill>
                  <a:schemeClr val="tx2"/>
                </a:solidFill>
                <a:ea typeface="+mj-ea"/>
                <a:cs typeface="+mj-cs"/>
              </a:rPr>
              <a:t>Indberetningerne har ifølge Finanstilsynet indeholdt </a:t>
            </a:r>
            <a:r>
              <a:rPr lang="da-DK" dirty="0" smtClean="0">
                <a:solidFill>
                  <a:schemeClr val="tx2"/>
                </a:solidFill>
                <a:ea typeface="+mj-ea"/>
                <a:cs typeface="+mj-cs"/>
              </a:rPr>
              <a:t>en række mindre fejl og misfortolkninger</a:t>
            </a:r>
            <a:r>
              <a:rPr lang="da-DK" dirty="0" smtClean="0">
                <a:solidFill>
                  <a:schemeClr val="tx2"/>
                </a:solidFill>
                <a:ea typeface="+mj-ea"/>
                <a:cs typeface="+mj-cs"/>
              </a:rPr>
              <a:t>:</a:t>
            </a:r>
          </a:p>
          <a:p>
            <a:pPr marL="0" lvl="2"/>
            <a:endParaRPr lang="da-DK" dirty="0" smtClean="0">
              <a:solidFill>
                <a:schemeClr val="tx2"/>
              </a:solidFill>
              <a:ea typeface="+mj-ea"/>
              <a:cs typeface="+mj-cs"/>
            </a:endParaRPr>
          </a:p>
          <a:p>
            <a:pPr marL="285750" lvl="2" indent="-285750">
              <a:buFont typeface="Arial" panose="020B0604020202020204" pitchFamily="34" charset="0"/>
              <a:buChar char="•"/>
            </a:pPr>
            <a:r>
              <a:rPr lang="da-DK" dirty="0" smtClean="0">
                <a:solidFill>
                  <a:schemeClr val="tx2"/>
                </a:solidFill>
                <a:ea typeface="+mj-ea"/>
                <a:cs typeface="+mj-cs"/>
              </a:rPr>
              <a:t>Manglende sammenhæng til tidligere perioders indberetning</a:t>
            </a:r>
          </a:p>
          <a:p>
            <a:pPr marL="285750" lvl="2" indent="-285750">
              <a:buFont typeface="Arial" panose="020B0604020202020204" pitchFamily="34" charset="0"/>
              <a:buChar char="•"/>
            </a:pPr>
            <a:r>
              <a:rPr lang="da-DK" dirty="0" smtClean="0">
                <a:solidFill>
                  <a:schemeClr val="tx2"/>
                </a:solidFill>
                <a:ea typeface="+mj-ea"/>
                <a:cs typeface="+mj-cs"/>
              </a:rPr>
              <a:t>Udvikling fra kvartal til kvartal som følge af, at man er blevet klogere - er ej korrigeret tilbage i tid</a:t>
            </a:r>
          </a:p>
          <a:p>
            <a:pPr marL="285750" lvl="2" indent="-285750">
              <a:buFont typeface="Arial" panose="020B0604020202020204" pitchFamily="34" charset="0"/>
              <a:buChar char="•"/>
            </a:pPr>
            <a:r>
              <a:rPr lang="da-DK" dirty="0" smtClean="0">
                <a:solidFill>
                  <a:schemeClr val="tx2"/>
                </a:solidFill>
                <a:ea typeface="+mj-ea"/>
                <a:cs typeface="+mj-cs"/>
              </a:rPr>
              <a:t>Indberetninger er foretaget i 1.000 kr. i stedet for hele tal</a:t>
            </a:r>
          </a:p>
          <a:p>
            <a:pPr marL="285750" lvl="2" indent="-285750">
              <a:buFont typeface="Arial" panose="020B0604020202020204" pitchFamily="34" charset="0"/>
              <a:buChar char="•"/>
            </a:pPr>
            <a:r>
              <a:rPr lang="da-DK" dirty="0" smtClean="0">
                <a:solidFill>
                  <a:schemeClr val="tx2"/>
                </a:solidFill>
                <a:ea typeface="+mj-ea"/>
                <a:cs typeface="+mj-cs"/>
              </a:rPr>
              <a:t>Indberetningerne er ikke konsekvente i beregning af nøgletal</a:t>
            </a:r>
          </a:p>
          <a:p>
            <a:pPr marL="285750" lvl="2" indent="-285750">
              <a:buFont typeface="Arial" panose="020B0604020202020204" pitchFamily="34" charset="0"/>
              <a:buChar char="•"/>
            </a:pPr>
            <a:r>
              <a:rPr lang="da-DK" dirty="0" smtClean="0">
                <a:solidFill>
                  <a:schemeClr val="tx2"/>
                </a:solidFill>
                <a:ea typeface="+mj-ea"/>
                <a:cs typeface="+mj-cs"/>
              </a:rPr>
              <a:t>Manglende brug af art. 95, 2 (Højeste værdi af </a:t>
            </a:r>
            <a:r>
              <a:rPr lang="da-DK" dirty="0" smtClean="0">
                <a:solidFill>
                  <a:schemeClr val="tx2"/>
                </a:solidFill>
                <a:ea typeface="+mj-ea"/>
                <a:cs typeface="+mj-cs"/>
              </a:rPr>
              <a:t>risikoeksponeringen (REA) </a:t>
            </a:r>
            <a:r>
              <a:rPr lang="da-DK" dirty="0" smtClean="0">
                <a:solidFill>
                  <a:schemeClr val="tx2"/>
                </a:solidFill>
                <a:ea typeface="+mj-ea"/>
                <a:cs typeface="+mj-cs"/>
              </a:rPr>
              <a:t>og 25% af faste omkostninger x 12,5) </a:t>
            </a:r>
          </a:p>
          <a:p>
            <a:pPr marL="285750" lvl="2" indent="-285750">
              <a:buFont typeface="Arial" panose="020B0604020202020204" pitchFamily="34" charset="0"/>
              <a:buChar char="•"/>
            </a:pPr>
            <a:r>
              <a:rPr lang="da-DK" dirty="0" smtClean="0">
                <a:solidFill>
                  <a:schemeClr val="tx2"/>
                </a:solidFill>
                <a:ea typeface="+mj-ea"/>
                <a:cs typeface="+mj-cs"/>
              </a:rPr>
              <a:t>Manglende indberetninger / ej færdigmeldte indberetninger</a:t>
            </a:r>
          </a:p>
          <a:p>
            <a:pPr marL="285750" lvl="2" indent="-285750">
              <a:buFont typeface="Arial" panose="020B0604020202020204" pitchFamily="34" charset="0"/>
              <a:buChar char="•"/>
            </a:pPr>
            <a:r>
              <a:rPr lang="da-DK" dirty="0" smtClean="0">
                <a:solidFill>
                  <a:schemeClr val="tx2"/>
                </a:solidFill>
                <a:ea typeface="+mj-ea"/>
                <a:cs typeface="+mj-cs"/>
              </a:rPr>
              <a:t>Valideringsfejl</a:t>
            </a:r>
          </a:p>
          <a:p>
            <a:pPr marL="285750" lvl="2" indent="-285750">
              <a:buFont typeface="Arial" panose="020B0604020202020204" pitchFamily="34" charset="0"/>
              <a:buChar char="•"/>
            </a:pPr>
            <a:r>
              <a:rPr lang="da-DK" dirty="0" smtClean="0">
                <a:solidFill>
                  <a:schemeClr val="tx2"/>
                </a:solidFill>
                <a:ea typeface="+mj-ea"/>
                <a:cs typeface="+mj-cs"/>
              </a:rPr>
              <a:t>Manglende indberetning af felter</a:t>
            </a:r>
          </a:p>
          <a:p>
            <a:pPr marL="0" lvl="2"/>
            <a:r>
              <a:rPr lang="da-DK" dirty="0" smtClean="0">
                <a:solidFill>
                  <a:schemeClr val="tx2"/>
                </a:solidFill>
                <a:ea typeface="+mj-ea"/>
                <a:cs typeface="+mj-cs"/>
              </a:rPr>
              <a:t> </a:t>
            </a:r>
            <a:r>
              <a:rPr lang="da-DK" dirty="0">
                <a:solidFill>
                  <a:schemeClr val="tx2"/>
                </a:solidFill>
                <a:ea typeface="+mj-ea"/>
                <a:cs typeface="+mj-cs"/>
              </a:rPr>
              <a:t>	</a:t>
            </a:r>
          </a:p>
        </p:txBody>
      </p:sp>
      <p:pic>
        <p:nvPicPr>
          <p:cNvPr id="11" name="Picture 2" descr="C:\Users\jalindber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93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000" y="298800"/>
            <a:ext cx="8352000" cy="753936"/>
          </a:xfrm>
        </p:spPr>
        <p:txBody>
          <a:bodyPr/>
          <a:lstStyle/>
          <a:p>
            <a:r>
              <a:rPr lang="da-DK" dirty="0"/>
              <a:t>7</a:t>
            </a:r>
            <a:r>
              <a:rPr lang="da-DK" dirty="0" smtClean="0"/>
              <a:t>. CRD IV / CRR</a:t>
            </a:r>
            <a:br>
              <a:rPr lang="da-DK" dirty="0" smtClean="0"/>
            </a:br>
            <a:r>
              <a:rPr lang="da-DK" b="0" dirty="0" smtClean="0">
                <a:solidFill>
                  <a:schemeClr val="accent2"/>
                </a:solidFill>
              </a:rPr>
              <a:t>Hjælpeværktøj fra Deloitte</a:t>
            </a:r>
            <a:endParaRPr lang="da-DK" b="0" dirty="0">
              <a:solidFill>
                <a:schemeClr val="accent2"/>
              </a:solidFill>
            </a:endParaRPr>
          </a:p>
        </p:txBody>
      </p:sp>
      <p:sp>
        <p:nvSpPr>
          <p:cNvPr id="6" name="Slide Number Placeholder 5"/>
          <p:cNvSpPr>
            <a:spLocks noGrp="1"/>
          </p:cNvSpPr>
          <p:nvPr>
            <p:ph type="sldNum" sz="quarter" idx="10"/>
          </p:nvPr>
        </p:nvSpPr>
        <p:spPr/>
        <p:txBody>
          <a:bodyPr/>
          <a:lstStyle/>
          <a:p>
            <a:fld id="{FEE3D930-4A7F-42F1-B01B-C77C8BA23BF4}" type="slidenum">
              <a:rPr lang="da-DK" smtClean="0"/>
              <a:t>23</a:t>
            </a:fld>
            <a:endParaRPr lang="da-DK"/>
          </a:p>
        </p:txBody>
      </p:sp>
      <p:sp>
        <p:nvSpPr>
          <p:cNvPr id="9" name="TextBox 8"/>
          <p:cNvSpPr txBox="1"/>
          <p:nvPr/>
        </p:nvSpPr>
        <p:spPr>
          <a:xfrm>
            <a:off x="396000" y="1306912"/>
            <a:ext cx="8269113" cy="4985980"/>
          </a:xfrm>
          <a:prstGeom prst="rect">
            <a:avLst/>
          </a:prstGeom>
          <a:noFill/>
        </p:spPr>
        <p:txBody>
          <a:bodyPr wrap="square" lIns="0" tIns="0" rIns="0" bIns="0" rtlCol="0">
            <a:spAutoFit/>
          </a:bodyPr>
          <a:lstStyle/>
          <a:p>
            <a:pPr marL="0" lvl="2"/>
            <a:r>
              <a:rPr lang="da-DK" dirty="0" smtClean="0">
                <a:solidFill>
                  <a:schemeClr val="tx2"/>
                </a:solidFill>
                <a:ea typeface="+mj-ea"/>
                <a:cs typeface="+mj-cs"/>
              </a:rPr>
              <a:t>Værktøjet </a:t>
            </a:r>
            <a:r>
              <a:rPr lang="da-DK" dirty="0" smtClean="0">
                <a:solidFill>
                  <a:schemeClr val="tx2"/>
                </a:solidFill>
                <a:ea typeface="+mj-ea"/>
                <a:cs typeface="+mj-cs"/>
              </a:rPr>
              <a:t>er baseret på:</a:t>
            </a:r>
          </a:p>
          <a:p>
            <a:pPr marL="285750" lvl="2" indent="-285750">
              <a:buFont typeface="Arial" panose="020B0604020202020204" pitchFamily="34" charset="0"/>
              <a:buChar char="•"/>
            </a:pPr>
            <a:r>
              <a:rPr lang="da-DK" dirty="0" smtClean="0">
                <a:solidFill>
                  <a:schemeClr val="tx2"/>
                </a:solidFill>
                <a:ea typeface="+mj-ea"/>
                <a:cs typeface="+mj-cs"/>
              </a:rPr>
              <a:t>Informationer vi har modtaget fra Finanstilsynet</a:t>
            </a:r>
          </a:p>
          <a:p>
            <a:pPr marL="285750" lvl="2" indent="-285750">
              <a:buFont typeface="Arial" panose="020B0604020202020204" pitchFamily="34" charset="0"/>
              <a:buChar char="•"/>
            </a:pPr>
            <a:r>
              <a:rPr lang="da-DK" dirty="0">
                <a:solidFill>
                  <a:schemeClr val="tx2"/>
                </a:solidFill>
                <a:ea typeface="+mj-ea"/>
                <a:cs typeface="+mj-cs"/>
              </a:rPr>
              <a:t>E</a:t>
            </a:r>
            <a:r>
              <a:rPr lang="da-DK" dirty="0" smtClean="0">
                <a:solidFill>
                  <a:schemeClr val="tx2"/>
                </a:solidFill>
                <a:ea typeface="+mj-ea"/>
                <a:cs typeface="+mj-cs"/>
              </a:rPr>
              <a:t>rfaringer vi har gjort os i dialog med </a:t>
            </a:r>
            <a:r>
              <a:rPr lang="da-DK" dirty="0" smtClean="0">
                <a:solidFill>
                  <a:schemeClr val="tx2"/>
                </a:solidFill>
                <a:ea typeface="+mj-ea"/>
                <a:cs typeface="+mj-cs"/>
              </a:rPr>
              <a:t>en række </a:t>
            </a:r>
            <a:r>
              <a:rPr lang="da-DK" dirty="0" smtClean="0">
                <a:solidFill>
                  <a:schemeClr val="tx2"/>
                </a:solidFill>
                <a:ea typeface="+mj-ea"/>
                <a:cs typeface="+mj-cs"/>
              </a:rPr>
              <a:t>fondsmæglerselskaber</a:t>
            </a:r>
          </a:p>
          <a:p>
            <a:pPr marL="285750" lvl="2" indent="-285750">
              <a:buFont typeface="Arial" panose="020B0604020202020204" pitchFamily="34" charset="0"/>
              <a:buChar char="•"/>
            </a:pPr>
            <a:r>
              <a:rPr lang="da-DK" dirty="0" smtClean="0">
                <a:solidFill>
                  <a:schemeClr val="tx2"/>
                </a:solidFill>
                <a:ea typeface="+mj-ea"/>
                <a:cs typeface="+mj-cs"/>
              </a:rPr>
              <a:t>Erfaringer </a:t>
            </a:r>
            <a:r>
              <a:rPr lang="da-DK" dirty="0" smtClean="0">
                <a:solidFill>
                  <a:schemeClr val="tx2"/>
                </a:solidFill>
                <a:ea typeface="+mj-ea"/>
                <a:cs typeface="+mj-cs"/>
              </a:rPr>
              <a:t>fra kreditinstitutternes overgang til COREP</a:t>
            </a:r>
          </a:p>
          <a:p>
            <a:pPr marL="285750" lvl="2" indent="-285750">
              <a:buFont typeface="Arial" panose="020B0604020202020204" pitchFamily="34" charset="0"/>
              <a:buChar char="•"/>
            </a:pPr>
            <a:endParaRPr lang="da-DK" dirty="0">
              <a:solidFill>
                <a:schemeClr val="tx2"/>
              </a:solidFill>
              <a:ea typeface="+mj-ea"/>
              <a:cs typeface="+mj-cs"/>
            </a:endParaRPr>
          </a:p>
          <a:p>
            <a:pPr marL="0" lvl="2"/>
            <a:r>
              <a:rPr lang="da-DK" dirty="0" smtClean="0">
                <a:solidFill>
                  <a:schemeClr val="tx2"/>
                </a:solidFill>
                <a:ea typeface="+mj-ea"/>
                <a:cs typeface="+mj-cs"/>
              </a:rPr>
              <a:t>Værktøjet er </a:t>
            </a:r>
            <a:r>
              <a:rPr lang="da-DK" dirty="0" smtClean="0">
                <a:solidFill>
                  <a:schemeClr val="tx2"/>
                </a:solidFill>
                <a:ea typeface="+mj-ea"/>
                <a:cs typeface="+mj-cs"/>
              </a:rPr>
              <a:t>tiltænkt som:</a:t>
            </a:r>
          </a:p>
          <a:p>
            <a:pPr marL="285750" lvl="2" indent="-285750">
              <a:buFont typeface="Arial" panose="020B0604020202020204" pitchFamily="34" charset="0"/>
              <a:buChar char="•"/>
            </a:pPr>
            <a:r>
              <a:rPr lang="da-DK" dirty="0" smtClean="0">
                <a:solidFill>
                  <a:schemeClr val="tx2"/>
                </a:solidFill>
                <a:ea typeface="+mj-ea"/>
                <a:cs typeface="+mj-cs"/>
              </a:rPr>
              <a:t>Et </a:t>
            </a:r>
            <a:r>
              <a:rPr lang="da-DK" dirty="0" smtClean="0">
                <a:solidFill>
                  <a:schemeClr val="tx2"/>
                </a:solidFill>
                <a:ea typeface="+mj-ea"/>
                <a:cs typeface="+mj-cs"/>
              </a:rPr>
              <a:t>redskab </a:t>
            </a:r>
            <a:r>
              <a:rPr lang="da-DK" dirty="0" smtClean="0">
                <a:solidFill>
                  <a:schemeClr val="tx2"/>
                </a:solidFill>
                <a:ea typeface="+mj-ea"/>
                <a:cs typeface="+mj-cs"/>
              </a:rPr>
              <a:t>til </a:t>
            </a:r>
            <a:r>
              <a:rPr lang="da-DK" dirty="0" smtClean="0">
                <a:solidFill>
                  <a:schemeClr val="tx2"/>
                </a:solidFill>
                <a:ea typeface="+mj-ea"/>
                <a:cs typeface="+mj-cs"/>
              </a:rPr>
              <a:t>at sikre effektiv og konsekvent brug af </a:t>
            </a:r>
            <a:r>
              <a:rPr lang="da-DK" dirty="0" smtClean="0">
                <a:solidFill>
                  <a:schemeClr val="tx2"/>
                </a:solidFill>
                <a:ea typeface="+mj-ea"/>
                <a:cs typeface="+mj-cs"/>
              </a:rPr>
              <a:t>skemaerne,</a:t>
            </a:r>
          </a:p>
          <a:p>
            <a:pPr marL="285750" lvl="2" indent="-285750">
              <a:buFont typeface="Arial" panose="020B0604020202020204" pitchFamily="34" charset="0"/>
              <a:buChar char="•"/>
            </a:pPr>
            <a:r>
              <a:rPr lang="da-DK" dirty="0" smtClean="0">
                <a:solidFill>
                  <a:schemeClr val="tx2"/>
                </a:solidFill>
                <a:ea typeface="+mj-ea"/>
                <a:cs typeface="+mj-cs"/>
              </a:rPr>
              <a:t>Et input til ledelsesrapporteringen</a:t>
            </a:r>
            <a:endParaRPr lang="da-DK" dirty="0" smtClean="0">
              <a:solidFill>
                <a:schemeClr val="tx2"/>
              </a:solidFill>
              <a:ea typeface="+mj-ea"/>
              <a:cs typeface="+mj-cs"/>
            </a:endParaRPr>
          </a:p>
          <a:p>
            <a:pPr marL="285750" lvl="2" indent="-285750">
              <a:buFont typeface="Arial" panose="020B0604020202020204" pitchFamily="34" charset="0"/>
              <a:buChar char="•"/>
            </a:pPr>
            <a:r>
              <a:rPr lang="da-DK" dirty="0" smtClean="0">
                <a:solidFill>
                  <a:schemeClr val="tx2"/>
                </a:solidFill>
                <a:ea typeface="+mj-ea"/>
                <a:cs typeface="+mj-cs"/>
              </a:rPr>
              <a:t>En mindskelse af ”blackboks-følelsen” og</a:t>
            </a:r>
          </a:p>
          <a:p>
            <a:pPr marL="285750" lvl="2" indent="-285750">
              <a:buFont typeface="Arial" panose="020B0604020202020204" pitchFamily="34" charset="0"/>
              <a:buChar char="•"/>
            </a:pPr>
            <a:r>
              <a:rPr lang="da-DK" dirty="0" smtClean="0">
                <a:solidFill>
                  <a:schemeClr val="tx2"/>
                </a:solidFill>
                <a:ea typeface="+mj-ea"/>
                <a:cs typeface="+mj-cs"/>
              </a:rPr>
              <a:t>En dokumentation </a:t>
            </a:r>
            <a:r>
              <a:rPr lang="da-DK" dirty="0" smtClean="0">
                <a:solidFill>
                  <a:schemeClr val="tx2"/>
                </a:solidFill>
                <a:ea typeface="+mj-ea"/>
                <a:cs typeface="+mj-cs"/>
              </a:rPr>
              <a:t>af </a:t>
            </a:r>
            <a:r>
              <a:rPr lang="da-DK" dirty="0" smtClean="0">
                <a:solidFill>
                  <a:schemeClr val="tx2"/>
                </a:solidFill>
                <a:ea typeface="+mj-ea"/>
                <a:cs typeface="+mj-cs"/>
              </a:rPr>
              <a:t>indberetningerne. </a:t>
            </a:r>
            <a:endParaRPr lang="da-DK" dirty="0" smtClean="0">
              <a:solidFill>
                <a:schemeClr val="tx2"/>
              </a:solidFill>
              <a:ea typeface="+mj-ea"/>
              <a:cs typeface="+mj-cs"/>
            </a:endParaRPr>
          </a:p>
          <a:p>
            <a:pPr marL="0" lvl="2"/>
            <a:endParaRPr lang="da-DK" dirty="0" smtClean="0">
              <a:solidFill>
                <a:schemeClr val="tx2"/>
              </a:solidFill>
              <a:ea typeface="+mj-ea"/>
              <a:cs typeface="+mj-cs"/>
            </a:endParaRPr>
          </a:p>
          <a:p>
            <a:pPr marL="0" lvl="2"/>
            <a:endParaRPr lang="da-DK" dirty="0">
              <a:solidFill>
                <a:schemeClr val="tx2"/>
              </a:solidFill>
              <a:ea typeface="+mj-ea"/>
              <a:cs typeface="+mj-cs"/>
            </a:endParaRPr>
          </a:p>
          <a:p>
            <a:pPr marL="0" lvl="2"/>
            <a:endParaRPr lang="da-DK" dirty="0" smtClean="0">
              <a:solidFill>
                <a:schemeClr val="tx2"/>
              </a:solidFill>
              <a:ea typeface="+mj-ea"/>
              <a:cs typeface="+mj-cs"/>
            </a:endParaRPr>
          </a:p>
          <a:p>
            <a:pPr marL="0" lvl="2"/>
            <a:endParaRPr lang="da-DK" dirty="0">
              <a:solidFill>
                <a:schemeClr val="tx2"/>
              </a:solidFill>
              <a:ea typeface="+mj-ea"/>
              <a:cs typeface="+mj-cs"/>
            </a:endParaRPr>
          </a:p>
          <a:p>
            <a:pPr marL="0" lvl="2"/>
            <a:r>
              <a:rPr lang="da-DK" b="1" dirty="0" smtClean="0">
                <a:solidFill>
                  <a:srgbClr val="FF0000"/>
                </a:solidFill>
                <a:ea typeface="+mj-ea"/>
                <a:cs typeface="+mj-cs"/>
              </a:rPr>
              <a:t>NB!</a:t>
            </a:r>
            <a:r>
              <a:rPr lang="da-DK" dirty="0" smtClean="0">
                <a:solidFill>
                  <a:schemeClr val="tx2"/>
                </a:solidFill>
                <a:ea typeface="+mj-ea"/>
                <a:cs typeface="+mj-cs"/>
              </a:rPr>
              <a:t> Fondsmæglere </a:t>
            </a:r>
            <a:r>
              <a:rPr lang="da-DK" dirty="0" smtClean="0">
                <a:solidFill>
                  <a:schemeClr val="tx2"/>
                </a:solidFill>
                <a:ea typeface="+mj-ea"/>
                <a:cs typeface="+mj-cs"/>
              </a:rPr>
              <a:t>er forskellige, hvorfor der er forskel i hvordan COREP indberetningerne skal foretages. Der tages udgangspunkt i de mest traditionelle fondsmæglerselskaber og derfor kan der være forhold som ikke behandles i hjælpeværktøjet og som kan tilpasses </a:t>
            </a:r>
            <a:r>
              <a:rPr lang="da-DK" dirty="0" smtClean="0">
                <a:solidFill>
                  <a:schemeClr val="tx2"/>
                </a:solidFill>
                <a:ea typeface="+mj-ea"/>
                <a:cs typeface="+mj-cs"/>
              </a:rPr>
              <a:t>manuelt</a:t>
            </a:r>
            <a:r>
              <a:rPr lang="da-DK" dirty="0">
                <a:solidFill>
                  <a:schemeClr val="tx2"/>
                </a:solidFill>
                <a:ea typeface="+mj-ea"/>
                <a:cs typeface="+mj-cs"/>
              </a:rPr>
              <a:t>	</a:t>
            </a:r>
          </a:p>
        </p:txBody>
      </p:sp>
      <p:pic>
        <p:nvPicPr>
          <p:cNvPr id="11" name="Picture 2" descr="C:\Users\jalindber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262863" y="4185270"/>
            <a:ext cx="8557609" cy="501722"/>
          </a:xfrm>
          <a:prstGeom prst="rect">
            <a:avLst/>
          </a:prstGeom>
        </p:spPr>
      </p:pic>
      <p:sp>
        <p:nvSpPr>
          <p:cNvPr id="4" name="Rectangle 3"/>
          <p:cNvSpPr/>
          <p:nvPr/>
        </p:nvSpPr>
        <p:spPr>
          <a:xfrm>
            <a:off x="323528" y="5085184"/>
            <a:ext cx="8208912" cy="12603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120699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000" y="298800"/>
            <a:ext cx="8352000" cy="753936"/>
          </a:xfrm>
        </p:spPr>
        <p:txBody>
          <a:bodyPr/>
          <a:lstStyle/>
          <a:p>
            <a:r>
              <a:rPr lang="da-DK" dirty="0"/>
              <a:t>7</a:t>
            </a:r>
            <a:r>
              <a:rPr lang="da-DK" dirty="0" smtClean="0"/>
              <a:t>. CRD IV / CRR</a:t>
            </a:r>
            <a:br>
              <a:rPr lang="da-DK" dirty="0" smtClean="0"/>
            </a:br>
            <a:r>
              <a:rPr lang="da-DK" b="0" dirty="0">
                <a:solidFill>
                  <a:schemeClr val="accent2"/>
                </a:solidFill>
              </a:rPr>
              <a:t>Hjælpeværktøj fra Deloitte</a:t>
            </a:r>
            <a:endParaRPr lang="da-DK" b="0" dirty="0">
              <a:solidFill>
                <a:schemeClr val="accent2"/>
              </a:solidFill>
            </a:endParaRPr>
          </a:p>
        </p:txBody>
      </p:sp>
      <p:sp>
        <p:nvSpPr>
          <p:cNvPr id="6" name="Slide Number Placeholder 5"/>
          <p:cNvSpPr>
            <a:spLocks noGrp="1"/>
          </p:cNvSpPr>
          <p:nvPr>
            <p:ph type="sldNum" sz="quarter" idx="10"/>
          </p:nvPr>
        </p:nvSpPr>
        <p:spPr/>
        <p:txBody>
          <a:bodyPr/>
          <a:lstStyle/>
          <a:p>
            <a:fld id="{FEE3D930-4A7F-42F1-B01B-C77C8BA23BF4}" type="slidenum">
              <a:rPr lang="da-DK" smtClean="0"/>
              <a:t>24</a:t>
            </a:fld>
            <a:endParaRPr lang="da-DK"/>
          </a:p>
        </p:txBody>
      </p:sp>
      <p:sp>
        <p:nvSpPr>
          <p:cNvPr id="9" name="TextBox 8"/>
          <p:cNvSpPr txBox="1"/>
          <p:nvPr/>
        </p:nvSpPr>
        <p:spPr>
          <a:xfrm>
            <a:off x="396000" y="1196752"/>
            <a:ext cx="8269113" cy="1938992"/>
          </a:xfrm>
          <a:prstGeom prst="rect">
            <a:avLst/>
          </a:prstGeom>
          <a:noFill/>
        </p:spPr>
        <p:txBody>
          <a:bodyPr wrap="square" lIns="0" tIns="0" rIns="0" bIns="0" rtlCol="0">
            <a:spAutoFit/>
          </a:bodyPr>
          <a:lstStyle/>
          <a:p>
            <a:pPr marL="0" lvl="2"/>
            <a:r>
              <a:rPr lang="da-DK" dirty="0" smtClean="0">
                <a:solidFill>
                  <a:schemeClr val="tx2"/>
                </a:solidFill>
                <a:ea typeface="+mj-ea"/>
                <a:cs typeface="+mj-cs"/>
              </a:rPr>
              <a:t>Værktøjet er bygget op i følgende elementer: </a:t>
            </a:r>
          </a:p>
          <a:p>
            <a:pPr marL="285750" lvl="2" indent="-285750">
              <a:buFont typeface="Arial" panose="020B0604020202020204" pitchFamily="34" charset="0"/>
              <a:buChar char="•"/>
            </a:pPr>
            <a:r>
              <a:rPr lang="da-DK" dirty="0" smtClean="0">
                <a:solidFill>
                  <a:schemeClr val="tx2"/>
                </a:solidFill>
                <a:ea typeface="+mj-ea"/>
                <a:cs typeface="+mj-cs"/>
              </a:rPr>
              <a:t>Vejledning</a:t>
            </a:r>
          </a:p>
          <a:p>
            <a:pPr marL="285750" lvl="2" indent="-285750">
              <a:buFont typeface="Arial" panose="020B0604020202020204" pitchFamily="34" charset="0"/>
              <a:buChar char="•"/>
            </a:pPr>
            <a:r>
              <a:rPr lang="da-DK" dirty="0" smtClean="0">
                <a:solidFill>
                  <a:schemeClr val="tx2"/>
                </a:solidFill>
                <a:ea typeface="+mj-ea"/>
                <a:cs typeface="+mj-cs"/>
              </a:rPr>
              <a:t>Index</a:t>
            </a:r>
            <a:endParaRPr lang="da-DK" dirty="0" smtClean="0">
              <a:solidFill>
                <a:schemeClr val="tx2"/>
              </a:solidFill>
              <a:ea typeface="+mj-ea"/>
              <a:cs typeface="+mj-cs"/>
            </a:endParaRPr>
          </a:p>
          <a:p>
            <a:pPr marL="285750" lvl="2" indent="-285750">
              <a:buFont typeface="Arial" panose="020B0604020202020204" pitchFamily="34" charset="0"/>
              <a:buChar char="•"/>
            </a:pPr>
            <a:r>
              <a:rPr lang="da-DK" dirty="0" smtClean="0">
                <a:solidFill>
                  <a:schemeClr val="tx2"/>
                </a:solidFill>
                <a:ea typeface="+mj-ea"/>
                <a:cs typeface="+mj-cs"/>
              </a:rPr>
              <a:t>Inddata ark</a:t>
            </a:r>
            <a:endParaRPr lang="da-DK" dirty="0" smtClean="0">
              <a:solidFill>
                <a:schemeClr val="tx2"/>
              </a:solidFill>
              <a:ea typeface="+mj-ea"/>
              <a:cs typeface="+mj-cs"/>
            </a:endParaRPr>
          </a:p>
          <a:p>
            <a:pPr marL="285750" lvl="2" indent="-285750">
              <a:buFont typeface="Arial" panose="020B0604020202020204" pitchFamily="34" charset="0"/>
              <a:buChar char="•"/>
            </a:pPr>
            <a:r>
              <a:rPr lang="da-DK" dirty="0" smtClean="0">
                <a:solidFill>
                  <a:schemeClr val="tx2"/>
                </a:solidFill>
                <a:ea typeface="+mj-ea"/>
                <a:cs typeface="+mj-cs"/>
              </a:rPr>
              <a:t>Rapporterings ark</a:t>
            </a:r>
            <a:endParaRPr lang="da-DK" dirty="0" smtClean="0">
              <a:solidFill>
                <a:schemeClr val="tx2"/>
              </a:solidFill>
              <a:ea typeface="+mj-ea"/>
              <a:cs typeface="+mj-cs"/>
            </a:endParaRPr>
          </a:p>
          <a:p>
            <a:pPr marL="285750" lvl="2" indent="-285750">
              <a:buFont typeface="Arial" panose="020B0604020202020204" pitchFamily="34" charset="0"/>
              <a:buChar char="•"/>
            </a:pPr>
            <a:r>
              <a:rPr lang="da-DK" dirty="0" smtClean="0">
                <a:solidFill>
                  <a:schemeClr val="tx2"/>
                </a:solidFill>
                <a:ea typeface="+mj-ea"/>
                <a:cs typeface="+mj-cs"/>
              </a:rPr>
              <a:t>KSBS (Fondsmæglerdelen)</a:t>
            </a:r>
          </a:p>
          <a:p>
            <a:pPr marL="285750" lvl="2" indent="-285750">
              <a:buFont typeface="Arial" panose="020B0604020202020204" pitchFamily="34" charset="0"/>
              <a:buChar char="•"/>
            </a:pPr>
            <a:r>
              <a:rPr lang="da-DK" dirty="0" smtClean="0">
                <a:solidFill>
                  <a:schemeClr val="tx2"/>
                </a:solidFill>
                <a:ea typeface="+mj-ea"/>
                <a:cs typeface="+mj-cs"/>
              </a:rPr>
              <a:t>KOFS skemaer </a:t>
            </a:r>
            <a:r>
              <a:rPr lang="da-DK" dirty="0" smtClean="0">
                <a:solidFill>
                  <a:schemeClr val="tx2"/>
                </a:solidFill>
                <a:ea typeface="+mj-ea"/>
                <a:cs typeface="+mj-cs"/>
              </a:rPr>
              <a:t>1-25</a:t>
            </a:r>
            <a:endParaRPr lang="da-DK" dirty="0" smtClean="0">
              <a:solidFill>
                <a:schemeClr val="tx2"/>
              </a:solidFill>
              <a:ea typeface="+mj-ea"/>
              <a:cs typeface="+mj-cs"/>
            </a:endParaRPr>
          </a:p>
        </p:txBody>
      </p:sp>
      <p:pic>
        <p:nvPicPr>
          <p:cNvPr id="11" name="Picture 2" descr="C:\Users\jalindber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17600" y="3268159"/>
            <a:ext cx="8114839" cy="3285943"/>
          </a:xfrm>
          <a:prstGeom prst="rect">
            <a:avLst/>
          </a:prstGeom>
        </p:spPr>
      </p:pic>
    </p:spTree>
    <p:extLst>
      <p:ext uri="{BB962C8B-B14F-4D97-AF65-F5344CB8AC3E}">
        <p14:creationId xmlns:p14="http://schemas.microsoft.com/office/powerpoint/2010/main" val="3684248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000" y="298800"/>
            <a:ext cx="8352000" cy="753936"/>
          </a:xfrm>
        </p:spPr>
        <p:txBody>
          <a:bodyPr/>
          <a:lstStyle/>
          <a:p>
            <a:r>
              <a:rPr lang="da-DK" dirty="0"/>
              <a:t>7</a:t>
            </a:r>
            <a:r>
              <a:rPr lang="da-DK" dirty="0" smtClean="0"/>
              <a:t>. CRD IV / CRR</a:t>
            </a:r>
            <a:br>
              <a:rPr lang="da-DK" dirty="0" smtClean="0"/>
            </a:br>
            <a:r>
              <a:rPr lang="da-DK" b="0" dirty="0">
                <a:solidFill>
                  <a:schemeClr val="accent2"/>
                </a:solidFill>
              </a:rPr>
              <a:t>Hjælpeværktøj fra Deloitte</a:t>
            </a:r>
            <a:endParaRPr lang="da-DK" b="0" dirty="0">
              <a:solidFill>
                <a:schemeClr val="accent2"/>
              </a:solidFill>
            </a:endParaRPr>
          </a:p>
        </p:txBody>
      </p:sp>
      <p:sp>
        <p:nvSpPr>
          <p:cNvPr id="6" name="Slide Number Placeholder 5"/>
          <p:cNvSpPr>
            <a:spLocks noGrp="1"/>
          </p:cNvSpPr>
          <p:nvPr>
            <p:ph type="sldNum" sz="quarter" idx="10"/>
          </p:nvPr>
        </p:nvSpPr>
        <p:spPr/>
        <p:txBody>
          <a:bodyPr/>
          <a:lstStyle/>
          <a:p>
            <a:fld id="{FEE3D930-4A7F-42F1-B01B-C77C8BA23BF4}" type="slidenum">
              <a:rPr lang="da-DK" smtClean="0"/>
              <a:t>25</a:t>
            </a:fld>
            <a:endParaRPr lang="da-DK"/>
          </a:p>
        </p:txBody>
      </p:sp>
      <p:sp>
        <p:nvSpPr>
          <p:cNvPr id="9" name="TextBox 8"/>
          <p:cNvSpPr txBox="1"/>
          <p:nvPr/>
        </p:nvSpPr>
        <p:spPr>
          <a:xfrm>
            <a:off x="396000" y="1152034"/>
            <a:ext cx="8269113" cy="2492990"/>
          </a:xfrm>
          <a:prstGeom prst="rect">
            <a:avLst/>
          </a:prstGeom>
          <a:noFill/>
        </p:spPr>
        <p:txBody>
          <a:bodyPr wrap="square" lIns="0" tIns="0" rIns="0" bIns="0" rtlCol="0">
            <a:spAutoFit/>
          </a:bodyPr>
          <a:lstStyle/>
          <a:p>
            <a:pPr marL="0" lvl="2"/>
            <a:r>
              <a:rPr lang="da-DK" dirty="0" smtClean="0">
                <a:solidFill>
                  <a:schemeClr val="tx2"/>
                </a:solidFill>
                <a:ea typeface="+mj-ea"/>
                <a:cs typeface="+mj-cs"/>
              </a:rPr>
              <a:t>Inddataarket er opdelt i stamoplysninger og oplysninger som skal opdateres ved hver indberetning. </a:t>
            </a:r>
          </a:p>
          <a:p>
            <a:pPr marL="0" lvl="2"/>
            <a:endParaRPr lang="da-DK" dirty="0">
              <a:solidFill>
                <a:schemeClr val="tx2"/>
              </a:solidFill>
              <a:ea typeface="+mj-ea"/>
              <a:cs typeface="+mj-cs"/>
            </a:endParaRPr>
          </a:p>
          <a:p>
            <a:pPr marL="0" lvl="2"/>
            <a:r>
              <a:rPr lang="da-DK" dirty="0" smtClean="0">
                <a:solidFill>
                  <a:schemeClr val="tx2"/>
                </a:solidFill>
                <a:ea typeface="+mj-ea"/>
                <a:cs typeface="+mj-cs"/>
              </a:rPr>
              <a:t>Informationerne går derefter fra inddataarket over i de øvrige ark, hvor felterne udfyldes ud fra de erfaringer vi har gjort os</a:t>
            </a:r>
            <a:r>
              <a:rPr lang="da-DK" dirty="0" smtClean="0">
                <a:solidFill>
                  <a:schemeClr val="tx2"/>
                </a:solidFill>
                <a:ea typeface="+mj-ea"/>
                <a:cs typeface="+mj-cs"/>
              </a:rPr>
              <a:t>.</a:t>
            </a:r>
            <a:endParaRPr lang="da-DK" dirty="0" smtClean="0">
              <a:solidFill>
                <a:schemeClr val="tx2"/>
              </a:solidFill>
              <a:ea typeface="+mj-ea"/>
              <a:cs typeface="+mj-cs"/>
            </a:endParaRPr>
          </a:p>
          <a:p>
            <a:pPr marL="0" lvl="2"/>
            <a:endParaRPr lang="da-DK" dirty="0">
              <a:solidFill>
                <a:schemeClr val="tx2"/>
              </a:solidFill>
              <a:ea typeface="+mj-ea"/>
              <a:cs typeface="+mj-cs"/>
            </a:endParaRPr>
          </a:p>
          <a:p>
            <a:pPr marL="0" lvl="2"/>
            <a:r>
              <a:rPr lang="da-DK" dirty="0" smtClean="0">
                <a:solidFill>
                  <a:schemeClr val="tx2"/>
                </a:solidFill>
                <a:ea typeface="+mj-ea"/>
                <a:cs typeface="+mj-cs"/>
              </a:rPr>
              <a:t>Der er i arket taget højde for en række elementer men da det ikke er muligt at lave et 100% værktøj der kan dække alle fondsmæglerselskaber skal det tilpasses det enkelte fondsmæglerselskabs faktiske forhold. </a:t>
            </a:r>
          </a:p>
        </p:txBody>
      </p:sp>
      <p:pic>
        <p:nvPicPr>
          <p:cNvPr id="11" name="Picture 2" descr="C:\Users\jalindber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396000" y="3712044"/>
            <a:ext cx="8352000" cy="2716228"/>
          </a:xfrm>
          <a:prstGeom prst="rect">
            <a:avLst/>
          </a:prstGeom>
        </p:spPr>
      </p:pic>
    </p:spTree>
    <p:extLst>
      <p:ext uri="{BB962C8B-B14F-4D97-AF65-F5344CB8AC3E}">
        <p14:creationId xmlns:p14="http://schemas.microsoft.com/office/powerpoint/2010/main" val="3694110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000" y="298800"/>
            <a:ext cx="8352000" cy="753936"/>
          </a:xfrm>
        </p:spPr>
        <p:txBody>
          <a:bodyPr/>
          <a:lstStyle/>
          <a:p>
            <a:r>
              <a:rPr lang="da-DK" dirty="0"/>
              <a:t>7</a:t>
            </a:r>
            <a:r>
              <a:rPr lang="da-DK" dirty="0" smtClean="0"/>
              <a:t>. CRD IV / CRR</a:t>
            </a:r>
            <a:br>
              <a:rPr lang="da-DK" dirty="0" smtClean="0"/>
            </a:br>
            <a:r>
              <a:rPr lang="da-DK" b="0" dirty="0">
                <a:solidFill>
                  <a:schemeClr val="accent2"/>
                </a:solidFill>
              </a:rPr>
              <a:t>Hjælpeværktøj fra Deloitte</a:t>
            </a:r>
            <a:endParaRPr lang="da-DK" b="0" dirty="0">
              <a:solidFill>
                <a:schemeClr val="accent2"/>
              </a:solidFill>
            </a:endParaRPr>
          </a:p>
        </p:txBody>
      </p:sp>
      <p:sp>
        <p:nvSpPr>
          <p:cNvPr id="6" name="Slide Number Placeholder 5"/>
          <p:cNvSpPr>
            <a:spLocks noGrp="1"/>
          </p:cNvSpPr>
          <p:nvPr>
            <p:ph type="sldNum" sz="quarter" idx="10"/>
          </p:nvPr>
        </p:nvSpPr>
        <p:spPr/>
        <p:txBody>
          <a:bodyPr/>
          <a:lstStyle/>
          <a:p>
            <a:fld id="{FEE3D930-4A7F-42F1-B01B-C77C8BA23BF4}" type="slidenum">
              <a:rPr lang="da-DK" smtClean="0"/>
              <a:t>26</a:t>
            </a:fld>
            <a:endParaRPr lang="da-DK"/>
          </a:p>
        </p:txBody>
      </p:sp>
      <p:sp>
        <p:nvSpPr>
          <p:cNvPr id="9" name="TextBox 8"/>
          <p:cNvSpPr txBox="1"/>
          <p:nvPr/>
        </p:nvSpPr>
        <p:spPr>
          <a:xfrm>
            <a:off x="396000" y="1196752"/>
            <a:ext cx="8269113" cy="1661993"/>
          </a:xfrm>
          <a:prstGeom prst="rect">
            <a:avLst/>
          </a:prstGeom>
          <a:noFill/>
        </p:spPr>
        <p:txBody>
          <a:bodyPr wrap="square" lIns="0" tIns="0" rIns="0" bIns="0" rtlCol="0">
            <a:spAutoFit/>
          </a:bodyPr>
          <a:lstStyle/>
          <a:p>
            <a:pPr marL="0" lvl="2"/>
            <a:r>
              <a:rPr lang="da-DK" dirty="0" smtClean="0">
                <a:solidFill>
                  <a:schemeClr val="tx2"/>
                </a:solidFill>
                <a:ea typeface="+mj-ea"/>
                <a:cs typeface="+mj-cs"/>
              </a:rPr>
              <a:t>Arket vil løbende blive ajourført med de informationer vi får fra Finanstilsynet ligesom vi gerne høre jeres konkrete erfaringer. </a:t>
            </a:r>
          </a:p>
          <a:p>
            <a:pPr marL="0" lvl="2"/>
            <a:endParaRPr lang="da-DK" dirty="0">
              <a:solidFill>
                <a:schemeClr val="tx2"/>
              </a:solidFill>
              <a:ea typeface="+mj-ea"/>
              <a:cs typeface="+mj-cs"/>
            </a:endParaRPr>
          </a:p>
          <a:p>
            <a:pPr marL="0" lvl="2"/>
            <a:r>
              <a:rPr lang="da-DK" dirty="0" smtClean="0">
                <a:solidFill>
                  <a:schemeClr val="tx2"/>
                </a:solidFill>
                <a:ea typeface="+mj-ea"/>
                <a:cs typeface="+mj-cs"/>
              </a:rPr>
              <a:t>Formålet med arket er, at sikre </a:t>
            </a:r>
            <a:r>
              <a:rPr lang="da-DK" dirty="0" smtClean="0">
                <a:solidFill>
                  <a:schemeClr val="tx2"/>
                </a:solidFill>
                <a:ea typeface="+mj-ea"/>
                <a:cs typeface="+mj-cs"/>
              </a:rPr>
              <a:t>sammenlignelige </a:t>
            </a:r>
            <a:r>
              <a:rPr lang="da-DK" dirty="0" smtClean="0">
                <a:solidFill>
                  <a:schemeClr val="tx2"/>
                </a:solidFill>
                <a:ea typeface="+mj-ea"/>
                <a:cs typeface="+mj-cs"/>
              </a:rPr>
              <a:t>indberetninger på en effektiv måde så vi på får en fælles referenceramme. Energien skal lægges i at foretage de rigtige </a:t>
            </a:r>
            <a:r>
              <a:rPr lang="da-DK" dirty="0" smtClean="0">
                <a:solidFill>
                  <a:schemeClr val="tx2"/>
                </a:solidFill>
                <a:ea typeface="+mj-ea"/>
                <a:cs typeface="+mj-cs"/>
              </a:rPr>
              <a:t>risikovægtninger, og herefter en </a:t>
            </a:r>
            <a:r>
              <a:rPr lang="da-DK" dirty="0" smtClean="0">
                <a:solidFill>
                  <a:schemeClr val="tx2"/>
                </a:solidFill>
                <a:ea typeface="+mj-ea"/>
                <a:cs typeface="+mj-cs"/>
              </a:rPr>
              <a:t>kontrol af uddata i form af skemaerne.</a:t>
            </a:r>
            <a:endParaRPr lang="da-DK" dirty="0" smtClean="0">
              <a:solidFill>
                <a:schemeClr val="tx2"/>
              </a:solidFill>
              <a:ea typeface="+mj-ea"/>
              <a:cs typeface="+mj-cs"/>
            </a:endParaRPr>
          </a:p>
        </p:txBody>
      </p:sp>
      <p:pic>
        <p:nvPicPr>
          <p:cNvPr id="11" name="Picture 2" descr="C:\Users\jalindber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17601" y="3002761"/>
            <a:ext cx="8247512" cy="3474001"/>
          </a:xfrm>
          <a:prstGeom prst="rect">
            <a:avLst/>
          </a:prstGeom>
        </p:spPr>
      </p:pic>
    </p:spTree>
    <p:extLst>
      <p:ext uri="{BB962C8B-B14F-4D97-AF65-F5344CB8AC3E}">
        <p14:creationId xmlns:p14="http://schemas.microsoft.com/office/powerpoint/2010/main" val="3312473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ChangeArrowheads="1"/>
          </p:cNvSpPr>
          <p:nvPr/>
        </p:nvSpPr>
        <p:spPr bwMode="auto">
          <a:xfrm>
            <a:off x="416296" y="836712"/>
            <a:ext cx="8378825" cy="772432"/>
          </a:xfrm>
          <a:prstGeom prst="rect">
            <a:avLst/>
          </a:prstGeom>
          <a:noFill/>
          <a:ln w="9525">
            <a:noFill/>
            <a:miter lim="800000"/>
            <a:headEnd/>
            <a:tailEnd/>
          </a:ln>
        </p:spPr>
        <p:txBody>
          <a:bodyPr lIns="0" tIns="0" rIns="0" bIns="0"/>
          <a:lstStyle/>
          <a:p>
            <a:r>
              <a:rPr lang="da-DK" altLang="en-GB" sz="4431" dirty="0" smtClean="0">
                <a:solidFill>
                  <a:srgbClr val="002776"/>
                </a:solidFill>
                <a:latin typeface="Times New Roman" pitchFamily="18" charset="0"/>
                <a:cs typeface="Arial" charset="0"/>
              </a:rPr>
              <a:t>8. Øvrige relevante forhold</a:t>
            </a:r>
            <a:endParaRPr lang="da-DK" altLang="en-GB" sz="4431" dirty="0">
              <a:solidFill>
                <a:srgbClr val="002776"/>
              </a:solidFill>
              <a:latin typeface="Times New Roman" pitchFamily="18" charset="0"/>
              <a:cs typeface="Arial" charset="0"/>
            </a:endParaRPr>
          </a:p>
        </p:txBody>
      </p:sp>
      <p:pic>
        <p:nvPicPr>
          <p:cNvPr id="5" name="Picture 2" descr="C:\Users\jalindberg\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brosendal\Documents\Kunder\VP Securities\Billeder\Huse af eur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3294486"/>
            <a:ext cx="5473819" cy="35908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p:cNvSpPr>
          <p:nvPr/>
        </p:nvSpPr>
        <p:spPr>
          <a:xfrm>
            <a:off x="395536" y="1894182"/>
            <a:ext cx="7488832" cy="3695058"/>
          </a:xfrm>
          <a:prstGeom prst="rect">
            <a:avLst/>
          </a:prstGeom>
        </p:spPr>
        <p:txBody>
          <a:bodyPr>
            <a:noAutofit/>
          </a:bodyPr>
          <a:lstStyle>
            <a:lvl1pPr marL="0" indent="0" algn="l" defTabSz="913671" rtl="0" eaLnBrk="1" fontAlgn="base" hangingPunct="1">
              <a:spcBef>
                <a:spcPct val="0"/>
              </a:spcBef>
              <a:spcAft>
                <a:spcPts val="300"/>
              </a:spcAft>
              <a:buFont typeface="Arial" charset="0"/>
              <a:defRPr lang="en-US" sz="2000" kern="1200" dirty="0">
                <a:solidFill>
                  <a:schemeClr val="tx2"/>
                </a:solidFill>
                <a:latin typeface="+mn-lt"/>
                <a:ea typeface="+mn-ea"/>
                <a:cs typeface="+mn-cs"/>
              </a:defRPr>
            </a:lvl1pPr>
            <a:lvl2pPr marL="182165" indent="-182165" algn="l" defTabSz="913671" rtl="0" eaLnBrk="1" fontAlgn="base" hangingPunct="1">
              <a:spcBef>
                <a:spcPct val="0"/>
              </a:spcBef>
              <a:spcAft>
                <a:spcPts val="300"/>
              </a:spcAft>
              <a:buFont typeface="Arial" charset="0"/>
              <a:buChar char="•"/>
              <a:defRPr lang="en-US" sz="2000" kern="1200" dirty="0">
                <a:solidFill>
                  <a:schemeClr val="tx2"/>
                </a:solidFill>
                <a:latin typeface="+mn-lt"/>
                <a:ea typeface="+mj-ea"/>
                <a:cs typeface="+mj-cs"/>
              </a:defRPr>
            </a:lvl2pPr>
            <a:lvl3pPr marL="357216" indent="-175050" algn="l" defTabSz="913671" rtl="0" eaLnBrk="1" fontAlgn="base" hangingPunct="1">
              <a:spcBef>
                <a:spcPct val="0"/>
              </a:spcBef>
              <a:spcAft>
                <a:spcPts val="300"/>
              </a:spcAft>
              <a:buFont typeface="Arial" charset="0"/>
              <a:buChar char="‒"/>
              <a:defRPr lang="en-US" sz="2000" kern="1200" dirty="0">
                <a:solidFill>
                  <a:schemeClr val="tx2"/>
                </a:solidFill>
                <a:latin typeface="+mn-lt"/>
                <a:ea typeface="+mj-ea"/>
                <a:cs typeface="+mj-cs"/>
              </a:defRPr>
            </a:lvl3pPr>
            <a:lvl4pPr marL="539380" indent="-182165" algn="l" defTabSz="913671" rtl="0" eaLnBrk="1" fontAlgn="base" hangingPunct="1">
              <a:spcBef>
                <a:spcPct val="0"/>
              </a:spcBef>
              <a:spcAft>
                <a:spcPts val="600"/>
              </a:spcAft>
              <a:buFont typeface="Arial" charset="0"/>
              <a:buChar char="•"/>
              <a:defRPr lang="en-US" kern="1200" dirty="0">
                <a:solidFill>
                  <a:schemeClr val="tx2"/>
                </a:solidFill>
                <a:latin typeface="+mn-lt"/>
                <a:ea typeface="+mj-ea"/>
                <a:cs typeface="+mj-cs"/>
              </a:defRPr>
            </a:lvl4pPr>
            <a:lvl5pPr marL="711583" indent="-172205" algn="l" defTabSz="913671" rtl="0" eaLnBrk="1" fontAlgn="base" hangingPunct="1">
              <a:spcBef>
                <a:spcPct val="0"/>
              </a:spcBef>
              <a:spcAft>
                <a:spcPts val="600"/>
              </a:spcAft>
              <a:buFont typeface="Arial" charset="0"/>
              <a:buChar char="‒"/>
              <a:defRPr lang="en-GB" kern="1200" dirty="0">
                <a:solidFill>
                  <a:schemeClr val="tx2"/>
                </a:solidFill>
                <a:latin typeface="+mn-lt"/>
                <a:ea typeface="+mj-ea"/>
                <a:cs typeface="+mj-cs"/>
              </a:defRPr>
            </a:lvl5pPr>
            <a:lvl6pPr marL="802665" indent="-163665" algn="l" defTabSz="819745"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7750" indent="-165087" algn="l" defTabSz="819745"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2876" indent="-155125" algn="l" defTabSz="819745"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6540" indent="-163665" algn="l" defTabSz="819745"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a:lstStyle>
          <a:p>
            <a:pPr marL="0" lvl="1" indent="0">
              <a:buNone/>
            </a:pPr>
            <a:r>
              <a:rPr lang="da-DK" dirty="0" smtClean="0"/>
              <a:t>8.1 Skattemæssige forhold – </a:t>
            </a:r>
            <a:r>
              <a:rPr lang="da-DK" dirty="0" smtClean="0"/>
              <a:t>Hæftelser i en </a:t>
            </a:r>
            <a:r>
              <a:rPr lang="da-DK" dirty="0" smtClean="0"/>
              <a:t>sambeskatning</a:t>
            </a:r>
          </a:p>
          <a:p>
            <a:pPr marL="0" lvl="1" indent="0">
              <a:buNone/>
            </a:pPr>
            <a:r>
              <a:rPr lang="da-DK" dirty="0" smtClean="0"/>
              <a:t>8.2 Skattemæssige forhold – Registrering af underskud</a:t>
            </a:r>
          </a:p>
          <a:p>
            <a:pPr marL="0" lvl="1" indent="0">
              <a:buNone/>
            </a:pPr>
            <a:r>
              <a:rPr lang="da-DK" dirty="0" smtClean="0"/>
              <a:t>8.3 Kapitalforhold – de nye begreber</a:t>
            </a:r>
          </a:p>
          <a:p>
            <a:pPr marL="0" lvl="1" indent="0">
              <a:buNone/>
            </a:pPr>
            <a:r>
              <a:rPr lang="da-DK" dirty="0" smtClean="0"/>
              <a:t>8.4 Kapitalforhold – de nye betingelser for kapitaltyperne</a:t>
            </a:r>
          </a:p>
          <a:p>
            <a:pPr marL="0" lvl="1" indent="0">
              <a:buNone/>
            </a:pPr>
            <a:r>
              <a:rPr lang="da-DK" dirty="0" smtClean="0"/>
              <a:t>8.5 </a:t>
            </a:r>
            <a:r>
              <a:rPr lang="da-DK" dirty="0"/>
              <a:t>Kapitalforhold – </a:t>
            </a:r>
            <a:r>
              <a:rPr lang="da-DK" dirty="0" smtClean="0"/>
              <a:t>anvendelse af kapital fremadrettet</a:t>
            </a:r>
            <a:endParaRPr lang="da-DK" dirty="0"/>
          </a:p>
          <a:p>
            <a:pPr marL="0" lvl="1" indent="0">
              <a:buNone/>
            </a:pPr>
            <a:endParaRPr lang="da-DK" dirty="0" smtClean="0"/>
          </a:p>
          <a:p>
            <a:pPr lvl="2">
              <a:buFont typeface="Arial" pitchFamily="34" charset="0"/>
              <a:buChar char="•"/>
            </a:pPr>
            <a:endParaRPr lang="da-DK" sz="500" dirty="0" smtClean="0"/>
          </a:p>
          <a:p>
            <a:pPr lvl="2">
              <a:buFont typeface="Arial" pitchFamily="34" charset="0"/>
              <a:buChar char="•"/>
            </a:pPr>
            <a:endParaRPr lang="da-DK" sz="500" dirty="0"/>
          </a:p>
        </p:txBody>
      </p:sp>
    </p:spTree>
    <p:custDataLst>
      <p:tags r:id="rId1"/>
    </p:custDataLst>
    <p:extLst>
      <p:ext uri="{BB962C8B-B14F-4D97-AF65-F5344CB8AC3E}">
        <p14:creationId xmlns:p14="http://schemas.microsoft.com/office/powerpoint/2010/main" val="244958853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9143" y="1273004"/>
            <a:ext cx="7709538" cy="997034"/>
          </a:xfr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vert="horz" wrap="square" lIns="66462" tIns="33231" rIns="33231" bIns="33231" numCol="1" anchor="t" anchorCtr="0" compatLnSpc="1">
            <a:prstTxWarp prst="textNoShape">
              <a:avLst/>
            </a:prstTxWarp>
          </a:bodyPr>
          <a:lstStyle/>
          <a:p>
            <a:r>
              <a:rPr lang="da-DK" dirty="0" smtClean="0">
                <a:solidFill>
                  <a:schemeClr val="accent1"/>
                </a:solidFill>
              </a:rPr>
              <a:t>Den </a:t>
            </a:r>
            <a:r>
              <a:rPr lang="da-DK" dirty="0">
                <a:solidFill>
                  <a:schemeClr val="accent1"/>
                </a:solidFill>
              </a:rPr>
              <a:t>solidariske </a:t>
            </a:r>
            <a:r>
              <a:rPr lang="da-DK" dirty="0" smtClean="0">
                <a:solidFill>
                  <a:schemeClr val="accent1"/>
                </a:solidFill>
              </a:rPr>
              <a:t>hæftelse for kildeskatter og selskabsskatter for sambeskattede selskaber </a:t>
            </a:r>
            <a:r>
              <a:rPr lang="da-DK" dirty="0">
                <a:solidFill>
                  <a:schemeClr val="accent1"/>
                </a:solidFill>
              </a:rPr>
              <a:t>skal som hovedregel oplyses under </a:t>
            </a:r>
            <a:r>
              <a:rPr lang="da-DK" dirty="0" smtClean="0">
                <a:solidFill>
                  <a:schemeClr val="accent1"/>
                </a:solidFill>
              </a:rPr>
              <a:t>eventualforpligtelser </a:t>
            </a:r>
            <a:r>
              <a:rPr lang="da-DK" dirty="0">
                <a:solidFill>
                  <a:schemeClr val="accent1"/>
                </a:solidFill>
              </a:rPr>
              <a:t>i de sambeskattede selskabers årsregnskaber. </a:t>
            </a:r>
          </a:p>
        </p:txBody>
      </p:sp>
      <p:sp>
        <p:nvSpPr>
          <p:cNvPr id="6" name="TextBox 5"/>
          <p:cNvSpPr txBox="1"/>
          <p:nvPr/>
        </p:nvSpPr>
        <p:spPr>
          <a:xfrm>
            <a:off x="474444" y="2435500"/>
            <a:ext cx="7510988" cy="351163"/>
          </a:xfrm>
          <a:prstGeom prst="rect">
            <a:avLst/>
          </a:prstGeom>
          <a:solidFill>
            <a:schemeClr val="accent2">
              <a:lumMod val="60000"/>
              <a:lumOff val="40000"/>
            </a:schemeClr>
          </a:solidFill>
        </p:spPr>
        <p:txBody>
          <a:bodyPr wrap="square" lIns="66462" tIns="33231" rIns="33231" bIns="33231" rtlCol="0">
            <a:spAutoFit/>
          </a:bodyPr>
          <a:lstStyle/>
          <a:p>
            <a:r>
              <a:rPr lang="da-DK" sz="1846" b="1" dirty="0">
                <a:solidFill>
                  <a:schemeClr val="accent1"/>
                </a:solidFill>
              </a:rPr>
              <a:t>Spørgsmål </a:t>
            </a:r>
            <a:r>
              <a:rPr lang="da-DK" sz="1846" dirty="0">
                <a:solidFill>
                  <a:schemeClr val="accent1"/>
                </a:solidFill>
              </a:rPr>
              <a:t> - er der krav om beløbsmæssige oplysninger?</a:t>
            </a:r>
          </a:p>
        </p:txBody>
      </p:sp>
      <p:sp>
        <p:nvSpPr>
          <p:cNvPr id="7" name="Content Placeholder 1"/>
          <p:cNvSpPr>
            <a:spLocks noGrp="1"/>
          </p:cNvSpPr>
          <p:nvPr>
            <p:ph idx="1"/>
          </p:nvPr>
        </p:nvSpPr>
        <p:spPr>
          <a:xfrm>
            <a:off x="474444" y="2973075"/>
            <a:ext cx="7709538" cy="3552038"/>
          </a:xfr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vert="horz" wrap="square" lIns="66462" tIns="33231" rIns="33231" bIns="33231" numCol="1" anchor="t" anchorCtr="0" compatLnSpc="1">
            <a:prstTxWarp prst="textNoShape">
              <a:avLst/>
            </a:prstTxWarp>
          </a:bodyPr>
          <a:lstStyle/>
          <a:p>
            <a:r>
              <a:rPr lang="da-DK" dirty="0" smtClean="0">
                <a:solidFill>
                  <a:schemeClr val="accent1"/>
                </a:solidFill>
              </a:rPr>
              <a:t>Ja, men det kan efter vores opfattelse være </a:t>
            </a:r>
            <a:r>
              <a:rPr lang="da-DK" dirty="0">
                <a:solidFill>
                  <a:schemeClr val="accent1"/>
                </a:solidFill>
              </a:rPr>
              <a:t>praktisk </a:t>
            </a:r>
            <a:r>
              <a:rPr lang="da-DK" dirty="0" smtClean="0">
                <a:solidFill>
                  <a:schemeClr val="accent1"/>
                </a:solidFill>
              </a:rPr>
              <a:t>umuligt </a:t>
            </a:r>
            <a:r>
              <a:rPr lang="da-DK" dirty="0">
                <a:solidFill>
                  <a:schemeClr val="accent1"/>
                </a:solidFill>
              </a:rPr>
              <a:t>at opfylde, især i større koncerner, hvor de enkelte </a:t>
            </a:r>
            <a:r>
              <a:rPr lang="da-DK" dirty="0" smtClean="0">
                <a:solidFill>
                  <a:schemeClr val="accent1"/>
                </a:solidFill>
              </a:rPr>
              <a:t>selskaber </a:t>
            </a:r>
            <a:r>
              <a:rPr lang="da-DK" dirty="0">
                <a:solidFill>
                  <a:schemeClr val="accent1"/>
                </a:solidFill>
              </a:rPr>
              <a:t>ikke </a:t>
            </a:r>
            <a:r>
              <a:rPr lang="da-DK" dirty="0" smtClean="0">
                <a:solidFill>
                  <a:schemeClr val="accent1"/>
                </a:solidFill>
              </a:rPr>
              <a:t>nødvendigvis </a:t>
            </a:r>
            <a:r>
              <a:rPr lang="da-DK" dirty="0">
                <a:solidFill>
                  <a:schemeClr val="accent1"/>
                </a:solidFill>
              </a:rPr>
              <a:t>har kendskab til de øvrige koncernselskabers </a:t>
            </a:r>
            <a:r>
              <a:rPr lang="da-DK" dirty="0" smtClean="0">
                <a:solidFill>
                  <a:schemeClr val="accent1"/>
                </a:solidFill>
              </a:rPr>
              <a:t>skatteforhold. Overvej da:</a:t>
            </a:r>
          </a:p>
          <a:p>
            <a:pPr marL="263776" indent="-263776">
              <a:buFont typeface="Arial" panose="020B0604020202020204" pitchFamily="34" charset="0"/>
              <a:buChar char="•"/>
            </a:pPr>
            <a:r>
              <a:rPr lang="da-DK" sz="1662" b="1" dirty="0">
                <a:solidFill>
                  <a:schemeClr val="accent1"/>
                </a:solidFill>
              </a:rPr>
              <a:t>I datterselskaber</a:t>
            </a:r>
            <a:r>
              <a:rPr lang="da-DK" sz="1662" dirty="0">
                <a:solidFill>
                  <a:schemeClr val="accent1"/>
                </a:solidFill>
              </a:rPr>
              <a:t> noteoplyses om eksistensen af sambeskatningshæftelsen uden at angive beløb, samtidig med at det oplyses, at de sambeskattede selskabers samlede kendte nettoforpligtelse over for SKAT fremgår af administrationsselskabets regnskab. </a:t>
            </a:r>
          </a:p>
          <a:p>
            <a:pPr marL="263776" indent="-263776">
              <a:buFont typeface="Arial" panose="020B0604020202020204" pitchFamily="34" charset="0"/>
              <a:buChar char="•"/>
            </a:pPr>
            <a:r>
              <a:rPr lang="da-DK" sz="1662" b="1" dirty="0">
                <a:solidFill>
                  <a:schemeClr val="accent1"/>
                </a:solidFill>
              </a:rPr>
              <a:t>I administrationsselskabets </a:t>
            </a:r>
            <a:r>
              <a:rPr lang="da-DK" sz="1662" dirty="0">
                <a:solidFill>
                  <a:schemeClr val="accent1"/>
                </a:solidFill>
              </a:rPr>
              <a:t>regnskab vil den samlede kendte nettoforpligtelse fremgå af balancen, ligesom den solidariske hæftelse også bør oplyses som eventualforpligtelse i administrationsselskabet som følge af risikoen for, at SKAT efterfølgende korrigerer selskabernes skattepligtige indkomster.</a:t>
            </a:r>
          </a:p>
        </p:txBody>
      </p:sp>
      <p:sp>
        <p:nvSpPr>
          <p:cNvPr id="8" name="Slide Number Placeholder 7"/>
          <p:cNvSpPr>
            <a:spLocks noGrp="1"/>
          </p:cNvSpPr>
          <p:nvPr>
            <p:ph type="sldNum" sz="quarter" idx="10"/>
          </p:nvPr>
        </p:nvSpPr>
        <p:spPr>
          <a:xfrm>
            <a:off x="179512" y="6525113"/>
            <a:ext cx="345600" cy="144247"/>
          </a:xfrm>
        </p:spPr>
        <p:txBody>
          <a:bodyPr/>
          <a:lstStyle/>
          <a:p>
            <a:fld id="{FEE3D930-4A7F-42F1-B01B-C77C8BA23BF4}" type="slidenum">
              <a:rPr lang="da-DK" smtClean="0">
                <a:solidFill>
                  <a:srgbClr val="002776"/>
                </a:solidFill>
              </a:rPr>
              <a:pPr/>
              <a:t>28</a:t>
            </a:fld>
            <a:endParaRPr lang="da-DK">
              <a:solidFill>
                <a:srgbClr val="002776"/>
              </a:solidFill>
            </a:endParaRPr>
          </a:p>
        </p:txBody>
      </p:sp>
      <p:sp>
        <p:nvSpPr>
          <p:cNvPr id="11" name="Title 2"/>
          <p:cNvSpPr>
            <a:spLocks noGrp="1"/>
          </p:cNvSpPr>
          <p:nvPr>
            <p:ph type="title"/>
          </p:nvPr>
        </p:nvSpPr>
        <p:spPr>
          <a:xfrm>
            <a:off x="396000" y="298800"/>
            <a:ext cx="8352000" cy="753936"/>
          </a:xfrm>
        </p:spPr>
        <p:txBody>
          <a:bodyPr/>
          <a:lstStyle/>
          <a:p>
            <a:r>
              <a:rPr lang="da-DK" dirty="0" smtClean="0"/>
              <a:t>8.1 Skattemæssige forhold</a:t>
            </a:r>
            <a:br>
              <a:rPr lang="da-DK" dirty="0" smtClean="0"/>
            </a:br>
            <a:r>
              <a:rPr lang="da-DK" b="0" dirty="0" smtClean="0">
                <a:solidFill>
                  <a:schemeClr val="accent2"/>
                </a:solidFill>
              </a:rPr>
              <a:t>Hæftelser </a:t>
            </a:r>
            <a:r>
              <a:rPr lang="da-DK" b="0" dirty="0" smtClean="0">
                <a:solidFill>
                  <a:schemeClr val="accent2"/>
                </a:solidFill>
              </a:rPr>
              <a:t>i en sambeskatning</a:t>
            </a:r>
            <a:endParaRPr lang="da-DK" b="0" dirty="0">
              <a:solidFill>
                <a:schemeClr val="accent2"/>
              </a:solidFill>
            </a:endParaRPr>
          </a:p>
        </p:txBody>
      </p:sp>
      <p:pic>
        <p:nvPicPr>
          <p:cNvPr id="12" name="Picture 2" descr="C:\Users\jalindber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2424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1029" y="1786786"/>
            <a:ext cx="7709538" cy="2193474"/>
          </a:xfrm>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vert="horz" wrap="square" lIns="66462" tIns="66462" rIns="66462" bIns="66462" numCol="1" anchor="t" anchorCtr="0" compatLnSpc="1">
            <a:prstTxWarp prst="textNoShape">
              <a:avLst/>
            </a:prstTxWarp>
          </a:bodyPr>
          <a:lstStyle/>
          <a:p>
            <a:r>
              <a:rPr lang="da-DK" b="1" smtClean="0">
                <a:solidFill>
                  <a:schemeClr val="bg1"/>
                </a:solidFill>
              </a:rPr>
              <a:t>2014 årsrapporten</a:t>
            </a:r>
            <a:endParaRPr lang="da-DK" smtClean="0">
              <a:solidFill>
                <a:schemeClr val="bg1"/>
              </a:solidFill>
            </a:endParaRPr>
          </a:p>
          <a:p>
            <a:r>
              <a:rPr lang="da-DK" smtClean="0">
                <a:solidFill>
                  <a:schemeClr val="bg1"/>
                </a:solidFill>
              </a:rPr>
              <a:t>”</a:t>
            </a:r>
            <a:r>
              <a:rPr lang="da-DK" i="1" smtClean="0">
                <a:solidFill>
                  <a:schemeClr val="bg1"/>
                </a:solidFill>
              </a:rPr>
              <a:t>Selskabet indgår i en dansk sambeskatning med ABC A/S som administrationsselskab og hæfter derfor </a:t>
            </a:r>
            <a:r>
              <a:rPr lang="da-DK" i="1" smtClean="0">
                <a:solidFill>
                  <a:srgbClr val="FFFF00"/>
                </a:solidFill>
              </a:rPr>
              <a:t>fra og med regnskabsåret 2013 </a:t>
            </a:r>
            <a:r>
              <a:rPr lang="da-DK" i="1" smtClean="0">
                <a:solidFill>
                  <a:schemeClr val="bg1"/>
                </a:solidFill>
              </a:rPr>
              <a:t>solidarisk med de øvrige sambeskattede selskaber for den samlede </a:t>
            </a:r>
            <a:r>
              <a:rPr lang="da-DK" i="1" smtClean="0">
                <a:solidFill>
                  <a:srgbClr val="FFFF00"/>
                </a:solidFill>
              </a:rPr>
              <a:t>selskabsskat, x.xxx t.kr.</a:t>
            </a:r>
            <a:r>
              <a:rPr lang="da-DK" i="1" smtClean="0">
                <a:solidFill>
                  <a:srgbClr val="FF0000"/>
                </a:solidFill>
              </a:rPr>
              <a:t> </a:t>
            </a:r>
            <a:r>
              <a:rPr lang="da-DK" i="1" smtClean="0">
                <a:solidFill>
                  <a:schemeClr val="bg1"/>
                </a:solidFill>
              </a:rPr>
              <a:t>og </a:t>
            </a:r>
            <a:r>
              <a:rPr lang="da-DK" i="1" smtClean="0">
                <a:solidFill>
                  <a:srgbClr val="FFC000"/>
                </a:solidFill>
              </a:rPr>
              <a:t>fra og med den 1. juli 2012 </a:t>
            </a:r>
            <a:r>
              <a:rPr lang="da-DK" i="1" smtClean="0">
                <a:solidFill>
                  <a:schemeClr val="bg1"/>
                </a:solidFill>
              </a:rPr>
              <a:t>for eventuelle forpligtelser til at indeholde </a:t>
            </a:r>
            <a:r>
              <a:rPr lang="da-DK" i="1" smtClean="0">
                <a:solidFill>
                  <a:srgbClr val="FFC000"/>
                </a:solidFill>
              </a:rPr>
              <a:t>kildeskat, y.yyy t.kr., </a:t>
            </a:r>
            <a:r>
              <a:rPr lang="da-DK" i="1" smtClean="0">
                <a:solidFill>
                  <a:schemeClr val="bg1"/>
                </a:solidFill>
              </a:rPr>
              <a:t>på renter, royalties og udbytter for de sambeskattede selskaber</a:t>
            </a:r>
            <a:r>
              <a:rPr lang="da-DK" smtClean="0">
                <a:solidFill>
                  <a:schemeClr val="bg1"/>
                </a:solidFill>
              </a:rPr>
              <a:t>.” </a:t>
            </a:r>
            <a:endParaRPr lang="da-DK" dirty="0">
              <a:solidFill>
                <a:schemeClr val="bg1"/>
              </a:solidFill>
            </a:endParaRPr>
          </a:p>
        </p:txBody>
      </p:sp>
      <p:sp>
        <p:nvSpPr>
          <p:cNvPr id="4" name="Content Placeholder 3"/>
          <p:cNvSpPr>
            <a:spLocks noGrp="1"/>
          </p:cNvSpPr>
          <p:nvPr>
            <p:ph idx="12"/>
          </p:nvPr>
        </p:nvSpPr>
        <p:spPr>
          <a:xfrm>
            <a:off x="740842" y="4145856"/>
            <a:ext cx="7709538" cy="1875432"/>
          </a:xfrm>
          <a:noFill/>
          <a:ln>
            <a:noFill/>
          </a:ln>
        </p:spPr>
        <p:style>
          <a:lnRef idx="2">
            <a:schemeClr val="accent2"/>
          </a:lnRef>
          <a:fillRef idx="1">
            <a:schemeClr val="lt1"/>
          </a:fillRef>
          <a:effectRef idx="0">
            <a:schemeClr val="accent2"/>
          </a:effectRef>
          <a:fontRef idx="minor">
            <a:schemeClr val="dk1"/>
          </a:fontRef>
        </p:style>
        <p:txBody>
          <a:bodyPr vert="horz" wrap="square" lIns="66462" tIns="66462" rIns="66462" bIns="66462" numCol="1" anchor="t" anchorCtr="0" compatLnSpc="1">
            <a:prstTxWarp prst="textNoShape">
              <a:avLst/>
            </a:prstTxWarp>
          </a:bodyPr>
          <a:lstStyle/>
          <a:p>
            <a:r>
              <a:rPr lang="da-DK" b="1" dirty="0" smtClean="0">
                <a:solidFill>
                  <a:srgbClr val="FF0000"/>
                </a:solidFill>
              </a:rPr>
              <a:t>HUSK</a:t>
            </a:r>
          </a:p>
          <a:p>
            <a:pPr marL="316531" indent="-316531">
              <a:buFont typeface="Arial" panose="020B0604020202020204" pitchFamily="34" charset="0"/>
              <a:buChar char="•"/>
            </a:pPr>
            <a:r>
              <a:rPr lang="da-DK" b="1" dirty="0" smtClean="0">
                <a:solidFill>
                  <a:schemeClr val="accent1"/>
                </a:solidFill>
              </a:rPr>
              <a:t>At få noten opdateret , så der ikke alene oplyses om kildeskatter.</a:t>
            </a:r>
          </a:p>
          <a:p>
            <a:pPr marL="316531" indent="-316531">
              <a:buFont typeface="Arial" panose="020B0604020202020204" pitchFamily="34" charset="0"/>
              <a:buChar char="•"/>
            </a:pPr>
            <a:r>
              <a:rPr lang="da-DK" b="1" dirty="0" smtClean="0">
                <a:solidFill>
                  <a:schemeClr val="accent1"/>
                </a:solidFill>
              </a:rPr>
              <a:t>At dokumentere, at betingelserne er opfyldt , hvis noten udelades, fx fordi det vurderes </a:t>
            </a:r>
            <a:r>
              <a:rPr lang="da-DK" b="1" u="sng" dirty="0" smtClean="0">
                <a:solidFill>
                  <a:schemeClr val="accent1"/>
                </a:solidFill>
              </a:rPr>
              <a:t>meget usandsynligt</a:t>
            </a:r>
            <a:r>
              <a:rPr lang="da-DK" b="1" dirty="0" smtClean="0">
                <a:solidFill>
                  <a:schemeClr val="accent1"/>
                </a:solidFill>
              </a:rPr>
              <a:t>, at der vil opstå et tab som følge af hæftelse for de øvrige sambeskattede selskaber.</a:t>
            </a:r>
          </a:p>
        </p:txBody>
      </p:sp>
      <p:sp>
        <p:nvSpPr>
          <p:cNvPr id="5" name="TextBox 4"/>
          <p:cNvSpPr txBox="1"/>
          <p:nvPr/>
        </p:nvSpPr>
        <p:spPr>
          <a:xfrm>
            <a:off x="716804" y="1368483"/>
            <a:ext cx="7710395" cy="418274"/>
          </a:xfrm>
          <a:prstGeom prst="rect">
            <a:avLst/>
          </a:prstGeom>
          <a:ln/>
        </p:spPr>
        <p:style>
          <a:lnRef idx="1">
            <a:schemeClr val="accent1"/>
          </a:lnRef>
          <a:fillRef idx="2">
            <a:schemeClr val="accent1"/>
          </a:fillRef>
          <a:effectRef idx="1">
            <a:schemeClr val="accent1"/>
          </a:effectRef>
          <a:fontRef idx="minor">
            <a:schemeClr val="dk1"/>
          </a:fontRef>
        </p:style>
        <p:txBody>
          <a:bodyPr wrap="square" lIns="66462" tIns="66462" rIns="66462" bIns="66462" rtlCol="0">
            <a:spAutoFit/>
          </a:bodyPr>
          <a:lstStyle/>
          <a:p>
            <a:r>
              <a:rPr lang="da-DK" sz="1846" b="1" dirty="0">
                <a:solidFill>
                  <a:srgbClr val="002776"/>
                </a:solidFill>
              </a:rPr>
              <a:t>Eksempel på oplysning i 100%-ejet datterselskab</a:t>
            </a:r>
            <a:endParaRPr lang="da-DK" sz="1846" dirty="0">
              <a:solidFill>
                <a:srgbClr val="002776"/>
              </a:solidFill>
            </a:endParaRPr>
          </a:p>
        </p:txBody>
      </p:sp>
      <p:sp>
        <p:nvSpPr>
          <p:cNvPr id="8" name="Slide Number Placeholder 7"/>
          <p:cNvSpPr>
            <a:spLocks noGrp="1"/>
          </p:cNvSpPr>
          <p:nvPr>
            <p:ph type="sldNum" sz="quarter" idx="10"/>
          </p:nvPr>
        </p:nvSpPr>
        <p:spPr/>
        <p:txBody>
          <a:bodyPr/>
          <a:lstStyle/>
          <a:p>
            <a:fld id="{FEE3D930-4A7F-42F1-B01B-C77C8BA23BF4}" type="slidenum">
              <a:rPr lang="da-DK" smtClean="0">
                <a:solidFill>
                  <a:srgbClr val="002776"/>
                </a:solidFill>
              </a:rPr>
              <a:pPr/>
              <a:t>29</a:t>
            </a:fld>
            <a:endParaRPr lang="da-DK" dirty="0">
              <a:solidFill>
                <a:srgbClr val="002776"/>
              </a:solidFill>
            </a:endParaRPr>
          </a:p>
        </p:txBody>
      </p:sp>
      <p:sp>
        <p:nvSpPr>
          <p:cNvPr id="10" name="Title 2"/>
          <p:cNvSpPr>
            <a:spLocks noGrp="1"/>
          </p:cNvSpPr>
          <p:nvPr>
            <p:ph type="title"/>
          </p:nvPr>
        </p:nvSpPr>
        <p:spPr>
          <a:xfrm>
            <a:off x="396000" y="298800"/>
            <a:ext cx="8352000" cy="753936"/>
          </a:xfrm>
        </p:spPr>
        <p:txBody>
          <a:bodyPr/>
          <a:lstStyle/>
          <a:p>
            <a:r>
              <a:rPr lang="da-DK" dirty="0" smtClean="0"/>
              <a:t>8.1 Skattemæssige forhold</a:t>
            </a:r>
            <a:br>
              <a:rPr lang="da-DK" dirty="0" smtClean="0"/>
            </a:br>
            <a:r>
              <a:rPr lang="da-DK" b="0" dirty="0" smtClean="0">
                <a:solidFill>
                  <a:schemeClr val="accent2"/>
                </a:solidFill>
              </a:rPr>
              <a:t>Hæftelser </a:t>
            </a:r>
            <a:r>
              <a:rPr lang="da-DK" b="0" dirty="0" smtClean="0">
                <a:solidFill>
                  <a:schemeClr val="accent2"/>
                </a:solidFill>
              </a:rPr>
              <a:t>i en sambeskatning</a:t>
            </a:r>
            <a:endParaRPr lang="da-DK" b="0" dirty="0">
              <a:solidFill>
                <a:schemeClr val="accent2"/>
              </a:solidFill>
            </a:endParaRPr>
          </a:p>
        </p:txBody>
      </p:sp>
      <p:pic>
        <p:nvPicPr>
          <p:cNvPr id="11" name="Picture 2" descr="C:\Users\jalindber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9508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000" y="298799"/>
            <a:ext cx="8352000" cy="753937"/>
          </a:xfrm>
        </p:spPr>
        <p:txBody>
          <a:bodyPr/>
          <a:lstStyle/>
          <a:p>
            <a:r>
              <a:rPr lang="da-DK" dirty="0" smtClean="0"/>
              <a:t>1. </a:t>
            </a:r>
            <a:r>
              <a:rPr lang="da-DK" dirty="0" smtClean="0"/>
              <a:t>Udviklingen </a:t>
            </a:r>
            <a:r>
              <a:rPr lang="da-DK" dirty="0" smtClean="0"/>
              <a:t>i branchen</a:t>
            </a:r>
            <a:br>
              <a:rPr lang="da-DK" dirty="0" smtClean="0"/>
            </a:br>
            <a:r>
              <a:rPr lang="da-DK" b="0" dirty="0" smtClean="0">
                <a:solidFill>
                  <a:schemeClr val="accent2"/>
                </a:solidFill>
              </a:rPr>
              <a:t>Overblik i antal</a:t>
            </a:r>
            <a:endParaRPr lang="da-DK" b="0" dirty="0">
              <a:solidFill>
                <a:schemeClr val="accent2"/>
              </a:solidFill>
            </a:endParaRPr>
          </a:p>
        </p:txBody>
      </p:sp>
      <p:sp>
        <p:nvSpPr>
          <p:cNvPr id="6" name="Slide Number Placeholder 5"/>
          <p:cNvSpPr>
            <a:spLocks noGrp="1"/>
          </p:cNvSpPr>
          <p:nvPr>
            <p:ph type="sldNum" sz="quarter" idx="10"/>
          </p:nvPr>
        </p:nvSpPr>
        <p:spPr/>
        <p:txBody>
          <a:bodyPr/>
          <a:lstStyle/>
          <a:p>
            <a:fld id="{FEE3D930-4A7F-42F1-B01B-C77C8BA23BF4}" type="slidenum">
              <a:rPr lang="da-DK" smtClean="0"/>
              <a:t>3</a:t>
            </a:fld>
            <a:endParaRPr lang="da-DK"/>
          </a:p>
        </p:txBody>
      </p:sp>
      <p:pic>
        <p:nvPicPr>
          <p:cNvPr id="9" name="Picture 8"/>
          <p:cNvPicPr>
            <a:picLocks noChangeAspect="1"/>
          </p:cNvPicPr>
          <p:nvPr/>
        </p:nvPicPr>
        <p:blipFill>
          <a:blip r:embed="rId3"/>
          <a:stretch>
            <a:fillRect/>
          </a:stretch>
        </p:blipFill>
        <p:spPr>
          <a:xfrm>
            <a:off x="179512" y="1585551"/>
            <a:ext cx="8856984" cy="920184"/>
          </a:xfrm>
          <a:prstGeom prst="rect">
            <a:avLst/>
          </a:prstGeom>
        </p:spPr>
      </p:pic>
      <p:pic>
        <p:nvPicPr>
          <p:cNvPr id="10" name="Picture 9"/>
          <p:cNvPicPr>
            <a:picLocks noChangeAspect="1"/>
          </p:cNvPicPr>
          <p:nvPr/>
        </p:nvPicPr>
        <p:blipFill>
          <a:blip r:embed="rId4"/>
          <a:stretch>
            <a:fillRect/>
          </a:stretch>
        </p:blipFill>
        <p:spPr>
          <a:xfrm>
            <a:off x="179512" y="2564904"/>
            <a:ext cx="8964488" cy="720080"/>
          </a:xfrm>
          <a:prstGeom prst="rect">
            <a:avLst/>
          </a:prstGeom>
        </p:spPr>
      </p:pic>
      <p:pic>
        <p:nvPicPr>
          <p:cNvPr id="11" name="Picture 10"/>
          <p:cNvPicPr>
            <a:picLocks noChangeAspect="1"/>
          </p:cNvPicPr>
          <p:nvPr/>
        </p:nvPicPr>
        <p:blipFill>
          <a:blip r:embed="rId5"/>
          <a:stretch>
            <a:fillRect/>
          </a:stretch>
        </p:blipFill>
        <p:spPr>
          <a:xfrm>
            <a:off x="179512" y="3248795"/>
            <a:ext cx="8856984" cy="482325"/>
          </a:xfrm>
          <a:prstGeom prst="rect">
            <a:avLst/>
          </a:prstGeom>
        </p:spPr>
      </p:pic>
      <p:pic>
        <p:nvPicPr>
          <p:cNvPr id="12" name="Picture 11"/>
          <p:cNvPicPr>
            <a:picLocks noChangeAspect="1"/>
          </p:cNvPicPr>
          <p:nvPr/>
        </p:nvPicPr>
        <p:blipFill>
          <a:blip r:embed="rId6"/>
          <a:stretch>
            <a:fillRect/>
          </a:stretch>
        </p:blipFill>
        <p:spPr>
          <a:xfrm>
            <a:off x="179512" y="4437112"/>
            <a:ext cx="8856984" cy="432048"/>
          </a:xfrm>
          <a:prstGeom prst="rect">
            <a:avLst/>
          </a:prstGeom>
        </p:spPr>
      </p:pic>
      <p:pic>
        <p:nvPicPr>
          <p:cNvPr id="13" name="Picture 12"/>
          <p:cNvPicPr>
            <a:picLocks noChangeAspect="1"/>
          </p:cNvPicPr>
          <p:nvPr/>
        </p:nvPicPr>
        <p:blipFill>
          <a:blip r:embed="rId7"/>
          <a:stretch>
            <a:fillRect/>
          </a:stretch>
        </p:blipFill>
        <p:spPr>
          <a:xfrm>
            <a:off x="179512" y="3875137"/>
            <a:ext cx="8888288" cy="561975"/>
          </a:xfrm>
          <a:prstGeom prst="rect">
            <a:avLst/>
          </a:prstGeom>
        </p:spPr>
      </p:pic>
      <p:pic>
        <p:nvPicPr>
          <p:cNvPr id="15" name="Picture 2" descr="C:\Users\jalindberg\Desktop\Captur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9327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FEE3D930-4A7F-42F1-B01B-C77C8BA23BF4}" type="slidenum">
              <a:rPr lang="da-DK" smtClean="0">
                <a:solidFill>
                  <a:srgbClr val="002776"/>
                </a:solidFill>
              </a:rPr>
              <a:pPr/>
              <a:t>30</a:t>
            </a:fld>
            <a:endParaRPr lang="da-DK">
              <a:solidFill>
                <a:srgbClr val="002776"/>
              </a:solidFill>
            </a:endParaRPr>
          </a:p>
        </p:txBody>
      </p:sp>
      <p:sp>
        <p:nvSpPr>
          <p:cNvPr id="14" name="Content Placeholder 13"/>
          <p:cNvSpPr>
            <a:spLocks noGrp="1"/>
          </p:cNvSpPr>
          <p:nvPr>
            <p:ph idx="1"/>
          </p:nvPr>
        </p:nvSpPr>
        <p:spPr>
          <a:xfrm>
            <a:off x="396000" y="1125449"/>
            <a:ext cx="8352000" cy="5543911"/>
          </a:xfrm>
        </p:spPr>
        <p:txBody>
          <a:bodyPr/>
          <a:lstStyle/>
          <a:p>
            <a:r>
              <a:rPr lang="da-DK" sz="1477" b="1" dirty="0"/>
              <a:t>Folketinget har den 27. maj 2014 vedtaget et lovforslag omkring et skattemæssigt </a:t>
            </a:r>
            <a:r>
              <a:rPr lang="da-DK" sz="1477" b="1" dirty="0" smtClean="0"/>
              <a:t>underskudsregister, og såfremt </a:t>
            </a:r>
            <a:r>
              <a:rPr lang="da-DK" sz="1477" b="1" dirty="0"/>
              <a:t>indberetnin­gen ikke foretages rettidigt og digitalt ved brug af den anviste it-­løsning, </a:t>
            </a:r>
            <a:r>
              <a:rPr lang="da-DK" sz="1477" b="1" dirty="0">
                <a:solidFill>
                  <a:srgbClr val="FF0000"/>
                </a:solidFill>
              </a:rPr>
              <a:t>fortabes de ellers fremførselsbe­rettigede underskud</a:t>
            </a:r>
            <a:r>
              <a:rPr lang="da-DK" sz="1477" b="1" dirty="0"/>
              <a:t>.</a:t>
            </a:r>
            <a:endParaRPr lang="da-DK" sz="1477" dirty="0"/>
          </a:p>
          <a:p>
            <a:r>
              <a:rPr lang="da-DK" sz="1400" dirty="0" smtClean="0"/>
              <a:t>Loven </a:t>
            </a:r>
            <a:r>
              <a:rPr lang="da-DK" sz="1400" dirty="0"/>
              <a:t>indebærer bl.a., at skattepligtige </a:t>
            </a:r>
            <a:r>
              <a:rPr lang="da-DK" sz="1400" u="sng" dirty="0"/>
              <a:t>selskaber, fonde</a:t>
            </a:r>
            <a:r>
              <a:rPr lang="da-DK" sz="1400" dirty="0"/>
              <a:t> og </a:t>
            </a:r>
            <a:r>
              <a:rPr lang="da-DK" sz="1400" u="sng" dirty="0"/>
              <a:t>foreninger</a:t>
            </a:r>
            <a:r>
              <a:rPr lang="da-DK" sz="1400" dirty="0"/>
              <a:t> har pligt til at foreta­ge en </a:t>
            </a:r>
            <a:r>
              <a:rPr lang="da-DK" sz="1400" dirty="0" smtClean="0"/>
              <a:t>digital </a:t>
            </a:r>
            <a:r>
              <a:rPr lang="da-DK" sz="1400" dirty="0"/>
              <a:t>éngangsregistrering af eksisterende skattemæssige underskud opstået fra og med indkomståret 2002 til og med indkomståret 2013, samt at indberette skattefrie om­struktureringer for samme periode.</a:t>
            </a:r>
          </a:p>
          <a:p>
            <a:r>
              <a:rPr lang="da-DK" sz="1400" dirty="0"/>
              <a:t>Engangsregistreringen af underskud indgår som en del af den kommende </a:t>
            </a:r>
            <a:r>
              <a:rPr lang="da-DK" sz="1400" u="sng" dirty="0"/>
              <a:t>digitalisering af selvangivelsen</a:t>
            </a:r>
            <a:r>
              <a:rPr lang="da-DK" sz="1400" dirty="0"/>
              <a:t>, således at SKAT fra og med indkomståret 2014 automatisk kan beregne og fordele fremførselsberettigede underskud til årsopgørelse for hhv. sambeskattede selska­ber mv. og særbeskattede selskaber mv.</a:t>
            </a:r>
          </a:p>
          <a:p>
            <a:endParaRPr lang="da-DK" sz="1400" b="1" dirty="0" smtClean="0"/>
          </a:p>
          <a:p>
            <a:r>
              <a:rPr lang="da-DK" sz="1400" b="1" dirty="0" smtClean="0"/>
              <a:t>Indholdet </a:t>
            </a:r>
            <a:r>
              <a:rPr lang="da-DK" sz="1400" b="1" dirty="0"/>
              <a:t>af indberetningen</a:t>
            </a:r>
            <a:endParaRPr lang="da-DK" sz="1400" dirty="0"/>
          </a:p>
          <a:p>
            <a:r>
              <a:rPr lang="da-DK" sz="1400" dirty="0"/>
              <a:t>Indberetningen skal indeholde oplysning om det samlede fremførselsberettigede underskud med angivelse af, hvilke indkomstperioder underskuddet stammer fra.</a:t>
            </a:r>
          </a:p>
          <a:p>
            <a:r>
              <a:rPr lang="da-DK" sz="1400" dirty="0"/>
              <a:t>Der skal dog ikke indberettes underskud, som allerede er anvendt, eller som er fortabt pga. skattefrie omstruktureringer mv. </a:t>
            </a:r>
            <a:r>
              <a:rPr lang="da-DK" sz="1400" dirty="0" smtClean="0">
                <a:solidFill>
                  <a:srgbClr val="FF0000"/>
                </a:solidFill>
              </a:rPr>
              <a:t>Det vil sige: der skal alene </a:t>
            </a:r>
            <a:r>
              <a:rPr lang="da-DK" sz="1400" dirty="0">
                <a:solidFill>
                  <a:srgbClr val="FF0000"/>
                </a:solidFill>
              </a:rPr>
              <a:t>ske indberetning af underskud, som eksisterer ved udgangen af indkomståret 2013.</a:t>
            </a:r>
          </a:p>
          <a:p>
            <a:r>
              <a:rPr lang="da-DK" sz="1400" dirty="0"/>
              <a:t>Herudover vil der skulle ske indberetning af skattefrie omstruktureringer, som selskabet har deltaget i fra og med indkomståret 2002 til og med indkomståret 2013, såfremt disse om­struktureringer har haft betydning for underskudsanvendelsen.</a:t>
            </a:r>
          </a:p>
          <a:p>
            <a:r>
              <a:rPr lang="da-DK" sz="1400" u="sng" dirty="0"/>
              <a:t>En nærmere specifikation af, hvilke oplysninger der skal indberettes, vil blive fastlagt i en bekendtgørelse på et senere </a:t>
            </a:r>
            <a:r>
              <a:rPr lang="da-DK" sz="1400" u="sng" dirty="0" smtClean="0"/>
              <a:t>tidspunkt.</a:t>
            </a:r>
            <a:r>
              <a:rPr lang="da-DK" sz="1400" dirty="0" smtClean="0"/>
              <a:t> Perioden </a:t>
            </a:r>
            <a:r>
              <a:rPr lang="da-DK" sz="1400" dirty="0"/>
              <a:t>for indberetning af underskud mv. til og med indkomståret 2013 vil løbe fra den 1. oktober 2014 til den 1. august 2015</a:t>
            </a:r>
            <a:r>
              <a:rPr lang="da-DK" sz="1400" dirty="0" smtClean="0"/>
              <a:t>. Såfremt </a:t>
            </a:r>
            <a:r>
              <a:rPr lang="da-DK" sz="1400" dirty="0"/>
              <a:t>underskuddet bliver indberettet til underskudsregisteret med det forkerte beløb, kan SKAT korrigere beløbene i </a:t>
            </a:r>
            <a:r>
              <a:rPr lang="da-DK" sz="1400" dirty="0" smtClean="0"/>
              <a:t>registeret </a:t>
            </a:r>
            <a:r>
              <a:rPr lang="da-DK" sz="1400" dirty="0" smtClean="0"/>
              <a:t>for </a:t>
            </a:r>
            <a:r>
              <a:rPr lang="da-DK" sz="1400" dirty="0"/>
              <a:t>sambeskattede selskaber påhviler indberetningspligten administrationsselskabet.</a:t>
            </a:r>
          </a:p>
          <a:p>
            <a:r>
              <a:rPr lang="da-DK" sz="738" dirty="0"/>
              <a:t> </a:t>
            </a:r>
          </a:p>
        </p:txBody>
      </p:sp>
      <p:sp>
        <p:nvSpPr>
          <p:cNvPr id="11" name="Title 2"/>
          <p:cNvSpPr>
            <a:spLocks noGrp="1"/>
          </p:cNvSpPr>
          <p:nvPr>
            <p:ph type="title"/>
          </p:nvPr>
        </p:nvSpPr>
        <p:spPr>
          <a:xfrm>
            <a:off x="396000" y="298800"/>
            <a:ext cx="8352000" cy="753936"/>
          </a:xfrm>
        </p:spPr>
        <p:txBody>
          <a:bodyPr/>
          <a:lstStyle/>
          <a:p>
            <a:r>
              <a:rPr lang="da-DK" dirty="0" smtClean="0"/>
              <a:t>8.2 Skattemæssige forhold</a:t>
            </a:r>
            <a:br>
              <a:rPr lang="da-DK" dirty="0" smtClean="0"/>
            </a:br>
            <a:r>
              <a:rPr lang="da-DK" b="0" dirty="0" smtClean="0">
                <a:solidFill>
                  <a:schemeClr val="accent2"/>
                </a:solidFill>
              </a:rPr>
              <a:t>Registrering af underskud</a:t>
            </a:r>
            <a:endParaRPr lang="da-DK" b="0" dirty="0">
              <a:solidFill>
                <a:schemeClr val="accent2"/>
              </a:solidFill>
            </a:endParaRPr>
          </a:p>
        </p:txBody>
      </p:sp>
      <p:pic>
        <p:nvPicPr>
          <p:cNvPr id="12" name="Picture 2" descr="C:\Users\jalindber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3078" y="80980"/>
            <a:ext cx="1385106" cy="97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714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FEE3D930-4A7F-42F1-B01B-C77C8BA23BF4}" type="slidenum">
              <a:rPr lang="da-DK" smtClean="0">
                <a:solidFill>
                  <a:srgbClr val="002776"/>
                </a:solidFill>
              </a:rPr>
              <a:pPr/>
              <a:t>31</a:t>
            </a:fld>
            <a:endParaRPr lang="da-DK">
              <a:solidFill>
                <a:srgbClr val="002776"/>
              </a:solidFill>
            </a:endParaRPr>
          </a:p>
        </p:txBody>
      </p:sp>
      <p:sp>
        <p:nvSpPr>
          <p:cNvPr id="14" name="Content Placeholder 13"/>
          <p:cNvSpPr>
            <a:spLocks noGrp="1"/>
          </p:cNvSpPr>
          <p:nvPr>
            <p:ph idx="1"/>
          </p:nvPr>
        </p:nvSpPr>
        <p:spPr>
          <a:xfrm>
            <a:off x="396000" y="1139791"/>
            <a:ext cx="8352000" cy="5270295"/>
          </a:xfrm>
        </p:spPr>
        <p:txBody>
          <a:bodyPr/>
          <a:lstStyle/>
          <a:p>
            <a:r>
              <a:rPr lang="da-DK" sz="1400" b="1" dirty="0" smtClean="0"/>
              <a:t>Særligt </a:t>
            </a:r>
            <a:r>
              <a:rPr lang="da-DK" sz="1400" b="1" dirty="0"/>
              <a:t>om selvangivelsen for indkomståret 2014</a:t>
            </a:r>
            <a:endParaRPr lang="da-DK" sz="1400" dirty="0"/>
          </a:p>
          <a:p>
            <a:r>
              <a:rPr lang="da-DK" sz="1400" dirty="0"/>
              <a:t>For at imødekomme overgangsfasen for de selskaber, der skal indberettes til underskuds­registeret, har Folketinget vedtaget, </a:t>
            </a:r>
            <a:r>
              <a:rPr lang="da-DK" sz="1400" dirty="0">
                <a:solidFill>
                  <a:srgbClr val="FF0000"/>
                </a:solidFill>
              </a:rPr>
              <a:t>at selvangivelsesfristen for indkomståret 2014 for sel­skaber mv. vil være den 1. august 2015 i stedet for den 1. juli 2015</a:t>
            </a:r>
            <a:r>
              <a:rPr lang="da-DK" sz="1400" dirty="0"/>
              <a:t>. Dette vil gælde for alle selskaber, der skal indgive selvangivelse til SKAT i perioden fra den 1. oktober til den 31. juli efter indkomstårets udløb, uanset om de har fremførselsberettiget underskud at indbe­rette til SKAT, og gælder alene for indkomståret 2014.</a:t>
            </a:r>
          </a:p>
          <a:p>
            <a:r>
              <a:rPr lang="da-DK" sz="1400" dirty="0"/>
              <a:t>Bemærk, at udsættelsen også gælder sel­skaber, der har forskudt indkomstår. Såle­des vil et selskab med 30.04.-regnskab først skulle indlevere selvangivelsen for ind­komståret 2014 den 1. august 2015. Udsættelsen af selvangivelsesfristen gør, at selskaber, der skal indberette underskud til </a:t>
            </a:r>
            <a:r>
              <a:rPr lang="da-DK" sz="1400" dirty="0" err="1"/>
              <a:t>SKAT’s</a:t>
            </a:r>
            <a:r>
              <a:rPr lang="da-DK" sz="1400" dirty="0"/>
              <a:t> register, kan foretage dette i sam­menhæng med selvangivelsen for ind­komståret 2014. </a:t>
            </a:r>
          </a:p>
          <a:p>
            <a:r>
              <a:rPr lang="da-DK" sz="1400" dirty="0"/>
              <a:t>Det vil fra og med indkomståret 2014 blive obligatorisk for selskaber at selvangive digitalt til SKAT</a:t>
            </a:r>
          </a:p>
          <a:p>
            <a:r>
              <a:rPr lang="da-DK" sz="1400" dirty="0"/>
              <a:t> </a:t>
            </a:r>
          </a:p>
          <a:p>
            <a:r>
              <a:rPr lang="da-DK" sz="1400" dirty="0"/>
              <a:t>Det forventes, at </a:t>
            </a:r>
            <a:r>
              <a:rPr lang="da-DK" sz="1400" dirty="0" err="1"/>
              <a:t>SKAT’s</a:t>
            </a:r>
            <a:r>
              <a:rPr lang="da-DK" sz="1400" dirty="0"/>
              <a:t> system til dette vil starte op i marts 2015, og alle selskaber skal derfor selvangive indkomståret 2014 i perioden fra marts 2015 til 1. august 2015.</a:t>
            </a:r>
          </a:p>
          <a:p>
            <a:endParaRPr lang="da-DK" sz="1400" dirty="0"/>
          </a:p>
          <a:p>
            <a:r>
              <a:rPr lang="da-DK" sz="1400" b="1" dirty="0"/>
              <a:t>Vores anbefaling til arbejdshandlinger </a:t>
            </a:r>
            <a:r>
              <a:rPr lang="da-DK" sz="1400" b="1" dirty="0" smtClean="0"/>
              <a:t>inden selvangivelsen for 2014 udarbejdes:</a:t>
            </a:r>
            <a:endParaRPr lang="da-DK" sz="1400" dirty="0"/>
          </a:p>
          <a:p>
            <a:r>
              <a:rPr lang="da-DK" sz="1400" dirty="0"/>
              <a:t>Da indberetningsperioden går helt tilbage til 2002, kan det være en omfattende opgave at få overblik over selskabets eller koncernens relevante omstruktureringer samt underskud til fremførsel til og med indkomståret 2013.</a:t>
            </a:r>
          </a:p>
          <a:p>
            <a:r>
              <a:rPr lang="da-DK" sz="1400" dirty="0">
                <a:solidFill>
                  <a:srgbClr val="FF0000"/>
                </a:solidFill>
              </a:rPr>
              <a:t>Vi anbefaler, at der </a:t>
            </a:r>
            <a:r>
              <a:rPr lang="da-DK" sz="1400" dirty="0" smtClean="0">
                <a:solidFill>
                  <a:srgbClr val="FF0000"/>
                </a:solidFill>
              </a:rPr>
              <a:t>foretages </a:t>
            </a:r>
            <a:r>
              <a:rPr lang="da-DK" sz="1400" dirty="0">
                <a:solidFill>
                  <a:srgbClr val="FF0000"/>
                </a:solidFill>
              </a:rPr>
              <a:t>en gennemgang af de pågældende omstruktureringer og underskud, således at indberetning forholdsvis nemt vil kunne ske inden fristens udløb i 2015</a:t>
            </a:r>
            <a:r>
              <a:rPr lang="da-DK" sz="1400" dirty="0" smtClean="0">
                <a:solidFill>
                  <a:srgbClr val="FF0000"/>
                </a:solidFill>
              </a:rPr>
              <a:t>.</a:t>
            </a:r>
            <a:endParaRPr lang="da-DK" sz="1400" dirty="0">
              <a:solidFill>
                <a:srgbClr val="FF0000"/>
              </a:solidFill>
            </a:endParaRPr>
          </a:p>
        </p:txBody>
      </p:sp>
      <p:pic>
        <p:nvPicPr>
          <p:cNvPr id="7" name="Picture 2" descr="C:\Users\jalindber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
          <p:cNvSpPr>
            <a:spLocks noGrp="1"/>
          </p:cNvSpPr>
          <p:nvPr>
            <p:ph type="title"/>
          </p:nvPr>
        </p:nvSpPr>
        <p:spPr>
          <a:xfrm>
            <a:off x="396000" y="298800"/>
            <a:ext cx="8352000" cy="753936"/>
          </a:xfrm>
        </p:spPr>
        <p:txBody>
          <a:bodyPr/>
          <a:lstStyle/>
          <a:p>
            <a:r>
              <a:rPr lang="da-DK" dirty="0" smtClean="0"/>
              <a:t>8.2 Skattemæssige forhold</a:t>
            </a:r>
            <a:br>
              <a:rPr lang="da-DK" dirty="0" smtClean="0"/>
            </a:br>
            <a:r>
              <a:rPr lang="da-DK" b="0" dirty="0" smtClean="0">
                <a:solidFill>
                  <a:schemeClr val="accent2"/>
                </a:solidFill>
              </a:rPr>
              <a:t>Registrering af underskud</a:t>
            </a:r>
            <a:endParaRPr lang="da-DK" b="0" dirty="0">
              <a:solidFill>
                <a:schemeClr val="accent2"/>
              </a:solidFill>
            </a:endParaRP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3078" y="80980"/>
            <a:ext cx="1385106" cy="97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153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ble"/>
          <p:cNvPicPr>
            <a:picLocks noGrp="1" noChangeAspect="1"/>
          </p:cNvPicPr>
          <p:nvPr>
            <p:ph idx="1"/>
          </p:nvPr>
        </p:nvPicPr>
        <p:blipFill>
          <a:blip r:embed="rId2"/>
          <a:stretch>
            <a:fillRect/>
          </a:stretch>
        </p:blipFill>
        <p:spPr>
          <a:xfrm>
            <a:off x="293782" y="1306912"/>
            <a:ext cx="8454218" cy="4833247"/>
          </a:xfrm>
          <a:prstGeom prst="rect">
            <a:avLst/>
          </a:prstGeom>
        </p:spPr>
      </p:pic>
      <p:sp>
        <p:nvSpPr>
          <p:cNvPr id="6" name="Slide Number Placeholder 7"/>
          <p:cNvSpPr>
            <a:spLocks noGrp="1"/>
          </p:cNvSpPr>
          <p:nvPr>
            <p:ph type="sldNum" sz="quarter" idx="10"/>
          </p:nvPr>
        </p:nvSpPr>
        <p:spPr>
          <a:xfrm>
            <a:off x="417600" y="6284176"/>
            <a:ext cx="345600" cy="113641"/>
          </a:xfrm>
        </p:spPr>
        <p:txBody>
          <a:bodyPr/>
          <a:lstStyle/>
          <a:p>
            <a:r>
              <a:rPr lang="da-DK" dirty="0" smtClean="0">
                <a:solidFill>
                  <a:srgbClr val="002776"/>
                </a:solidFill>
              </a:rPr>
              <a:t>80</a:t>
            </a:r>
            <a:endParaRPr lang="da-DK" dirty="0">
              <a:solidFill>
                <a:srgbClr val="002776"/>
              </a:solidFill>
            </a:endParaRPr>
          </a:p>
        </p:txBody>
      </p:sp>
      <p:sp>
        <p:nvSpPr>
          <p:cNvPr id="8" name="Title 2"/>
          <p:cNvSpPr>
            <a:spLocks noGrp="1"/>
          </p:cNvSpPr>
          <p:nvPr>
            <p:ph type="title"/>
          </p:nvPr>
        </p:nvSpPr>
        <p:spPr>
          <a:xfrm>
            <a:off x="396000" y="298800"/>
            <a:ext cx="8352000" cy="753936"/>
          </a:xfrm>
        </p:spPr>
        <p:txBody>
          <a:bodyPr/>
          <a:lstStyle/>
          <a:p>
            <a:r>
              <a:rPr lang="da-DK" dirty="0" smtClean="0"/>
              <a:t>8.3 Kapitalforhold</a:t>
            </a:r>
            <a:br>
              <a:rPr lang="da-DK" dirty="0" smtClean="0"/>
            </a:br>
            <a:r>
              <a:rPr lang="da-DK" b="0" dirty="0" smtClean="0">
                <a:solidFill>
                  <a:schemeClr val="accent2"/>
                </a:solidFill>
              </a:rPr>
              <a:t>De nye begreber</a:t>
            </a:r>
            <a:endParaRPr lang="da-DK" b="0" dirty="0">
              <a:solidFill>
                <a:schemeClr val="accent2"/>
              </a:solidFill>
            </a:endParaRPr>
          </a:p>
        </p:txBody>
      </p:sp>
      <p:pic>
        <p:nvPicPr>
          <p:cNvPr id="10" name="Picture 2" descr="C:\Users\jalindber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514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able"/>
          <p:cNvPicPr>
            <a:picLocks noChangeAspect="1"/>
          </p:cNvPicPr>
          <p:nvPr/>
        </p:nvPicPr>
        <p:blipFill>
          <a:blip r:embed="rId2"/>
          <a:stretch>
            <a:fillRect/>
          </a:stretch>
        </p:blipFill>
        <p:spPr>
          <a:xfrm>
            <a:off x="417600" y="1268759"/>
            <a:ext cx="8546888" cy="4881215"/>
          </a:xfrm>
          <a:prstGeom prst="rect">
            <a:avLst/>
          </a:prstGeom>
        </p:spPr>
      </p:pic>
      <p:sp>
        <p:nvSpPr>
          <p:cNvPr id="9" name="Slide Number Placeholder 7"/>
          <p:cNvSpPr>
            <a:spLocks noGrp="1"/>
          </p:cNvSpPr>
          <p:nvPr>
            <p:ph type="sldNum" sz="quarter" idx="10"/>
          </p:nvPr>
        </p:nvSpPr>
        <p:spPr>
          <a:xfrm>
            <a:off x="417600" y="6293991"/>
            <a:ext cx="345600" cy="113641"/>
          </a:xfrm>
        </p:spPr>
        <p:txBody>
          <a:bodyPr/>
          <a:lstStyle/>
          <a:p>
            <a:r>
              <a:rPr lang="da-DK" dirty="0" smtClean="0">
                <a:solidFill>
                  <a:srgbClr val="002776"/>
                </a:solidFill>
              </a:rPr>
              <a:t>81</a:t>
            </a:r>
            <a:endParaRPr lang="da-DK" dirty="0">
              <a:solidFill>
                <a:srgbClr val="002776"/>
              </a:solidFill>
            </a:endParaRPr>
          </a:p>
        </p:txBody>
      </p:sp>
      <p:sp>
        <p:nvSpPr>
          <p:cNvPr id="10" name="Title 2"/>
          <p:cNvSpPr>
            <a:spLocks noGrp="1"/>
          </p:cNvSpPr>
          <p:nvPr>
            <p:ph type="title"/>
          </p:nvPr>
        </p:nvSpPr>
        <p:spPr>
          <a:xfrm>
            <a:off x="396000" y="298800"/>
            <a:ext cx="8352000" cy="753936"/>
          </a:xfrm>
        </p:spPr>
        <p:txBody>
          <a:bodyPr/>
          <a:lstStyle/>
          <a:p>
            <a:r>
              <a:rPr lang="da-DK" dirty="0" smtClean="0"/>
              <a:t>8.4 Kapitalforhold</a:t>
            </a:r>
            <a:br>
              <a:rPr lang="da-DK" dirty="0" smtClean="0"/>
            </a:br>
            <a:r>
              <a:rPr lang="da-DK" b="0" dirty="0" smtClean="0">
                <a:solidFill>
                  <a:schemeClr val="accent2"/>
                </a:solidFill>
              </a:rPr>
              <a:t>De nye betingelser for kapitaltyperne</a:t>
            </a:r>
            <a:endParaRPr lang="da-DK" b="0" dirty="0">
              <a:solidFill>
                <a:schemeClr val="accent2"/>
              </a:solidFill>
            </a:endParaRPr>
          </a:p>
        </p:txBody>
      </p:sp>
      <p:pic>
        <p:nvPicPr>
          <p:cNvPr id="12" name="Picture 2" descr="C:\Users\jalindber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91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F2217C2-8427-4A75-A436-5460B6FF955C}" type="slidenum">
              <a:rPr lang="en-US" smtClean="0">
                <a:solidFill>
                  <a:srgbClr val="002776"/>
                </a:solidFill>
              </a:rPr>
              <a:pPr>
                <a:defRPr/>
              </a:pPr>
              <a:t>34</a:t>
            </a:fld>
            <a:endParaRPr lang="en-US" dirty="0">
              <a:solidFill>
                <a:srgbClr val="002776"/>
              </a:solidFill>
            </a:endParaRPr>
          </a:p>
        </p:txBody>
      </p:sp>
      <p:sp>
        <p:nvSpPr>
          <p:cNvPr id="4" name="TextBox 3"/>
          <p:cNvSpPr txBox="1"/>
          <p:nvPr/>
        </p:nvSpPr>
        <p:spPr>
          <a:xfrm>
            <a:off x="417600" y="1196752"/>
            <a:ext cx="8076066" cy="1231106"/>
          </a:xfrm>
          <a:prstGeom prst="rect">
            <a:avLst/>
          </a:prstGeom>
          <a:noFill/>
        </p:spPr>
        <p:txBody>
          <a:bodyPr wrap="square" lIns="0" tIns="0" rIns="0" bIns="0" rtlCol="0">
            <a:spAutoFit/>
          </a:bodyPr>
          <a:lstStyle/>
          <a:p>
            <a:r>
              <a:rPr lang="da-DK" sz="1600" dirty="0">
                <a:solidFill>
                  <a:schemeClr val="tx2"/>
                </a:solidFill>
              </a:rPr>
              <a:t>Der er </a:t>
            </a:r>
            <a:r>
              <a:rPr lang="da-DK" sz="1600" dirty="0" smtClean="0">
                <a:solidFill>
                  <a:schemeClr val="tx2"/>
                </a:solidFill>
              </a:rPr>
              <a:t>indarbejdet </a:t>
            </a:r>
            <a:r>
              <a:rPr lang="da-DK" sz="1600" dirty="0">
                <a:solidFill>
                  <a:schemeClr val="tx2"/>
                </a:solidFill>
              </a:rPr>
              <a:t>en række </a:t>
            </a:r>
            <a:r>
              <a:rPr lang="da-DK" sz="1600" dirty="0" smtClean="0">
                <a:solidFill>
                  <a:schemeClr val="tx2"/>
                </a:solidFill>
              </a:rPr>
              <a:t>overgangsregler i CRD IV / CRR:</a:t>
            </a:r>
            <a:endParaRPr lang="da-DK" sz="1600" dirty="0">
              <a:solidFill>
                <a:schemeClr val="tx2"/>
              </a:solidFill>
            </a:endParaRPr>
          </a:p>
          <a:p>
            <a:pPr marL="228517" indent="-263776">
              <a:buFont typeface="Arial" pitchFamily="34" charset="0"/>
              <a:buChar char="•"/>
            </a:pPr>
            <a:r>
              <a:rPr lang="da-DK" sz="1600" dirty="0">
                <a:solidFill>
                  <a:schemeClr val="tx2"/>
                </a:solidFill>
              </a:rPr>
              <a:t>Kapitalposter udstedt før 31.12.2011 kan anvendes i perioden 1. januar 2014 – 31. december 2021 hvis de hidtil har levet op til nationale regler (jf. tabel)</a:t>
            </a:r>
          </a:p>
          <a:p>
            <a:pPr marL="228617" indent="-263776">
              <a:buFont typeface="Arial" pitchFamily="34" charset="0"/>
              <a:buChar char="•"/>
            </a:pPr>
            <a:r>
              <a:rPr lang="da-DK" sz="1600" dirty="0">
                <a:solidFill>
                  <a:schemeClr val="tx2"/>
                </a:solidFill>
              </a:rPr>
              <a:t>Kapitalposter etableret efter 31.12.2011 skal vurderes i forhold til de (strengere) krav i CRR artikel </a:t>
            </a:r>
            <a:r>
              <a:rPr lang="da-DK" sz="1600" dirty="0" smtClean="0">
                <a:solidFill>
                  <a:schemeClr val="tx2"/>
                </a:solidFill>
              </a:rPr>
              <a:t>63</a:t>
            </a:r>
            <a:endParaRPr lang="da-DK" sz="1600" dirty="0">
              <a:solidFill>
                <a:schemeClr val="tx2"/>
              </a:solidFill>
            </a:endParaRPr>
          </a:p>
        </p:txBody>
      </p:sp>
      <p:graphicFrame>
        <p:nvGraphicFramePr>
          <p:cNvPr id="6" name="Table 5"/>
          <p:cNvGraphicFramePr>
            <a:graphicFrameLocks noGrp="1"/>
          </p:cNvGraphicFramePr>
          <p:nvPr>
            <p:extLst/>
          </p:nvPr>
        </p:nvGraphicFramePr>
        <p:xfrm>
          <a:off x="6366661" y="2631373"/>
          <a:ext cx="2250026" cy="2825260"/>
        </p:xfrm>
        <a:graphic>
          <a:graphicData uri="http://schemas.openxmlformats.org/drawingml/2006/table">
            <a:tbl>
              <a:tblPr firstRow="1" bandRow="1">
                <a:tableStyleId>{5C22544A-7EE6-4342-B048-85BDC9FD1C3A}</a:tableStyleId>
              </a:tblPr>
              <a:tblGrid>
                <a:gridCol w="1125013"/>
                <a:gridCol w="1125013"/>
              </a:tblGrid>
              <a:tr h="281354">
                <a:tc>
                  <a:txBody>
                    <a:bodyPr/>
                    <a:lstStyle/>
                    <a:p>
                      <a:endParaRPr lang="da-DK" sz="1300" dirty="0"/>
                    </a:p>
                  </a:txBody>
                  <a:tcPr marL="84406" marR="84406" marT="42203" marB="42203"/>
                </a:tc>
                <a:tc>
                  <a:txBody>
                    <a:bodyPr/>
                    <a:lstStyle/>
                    <a:p>
                      <a:r>
                        <a:rPr lang="da-DK" sz="1300" dirty="0" smtClean="0"/>
                        <a:t>Medregn</a:t>
                      </a:r>
                      <a:endParaRPr lang="da-DK" sz="1300" dirty="0"/>
                    </a:p>
                  </a:txBody>
                  <a:tcPr marL="84406" marR="84406" marT="42203" marB="42203"/>
                </a:tc>
              </a:tr>
              <a:tr h="281354">
                <a:tc>
                  <a:txBody>
                    <a:bodyPr/>
                    <a:lstStyle/>
                    <a:p>
                      <a:r>
                        <a:rPr lang="da-DK" sz="1300" dirty="0" smtClean="0"/>
                        <a:t>2014</a:t>
                      </a:r>
                      <a:endParaRPr lang="da-DK" sz="1300" dirty="0"/>
                    </a:p>
                  </a:txBody>
                  <a:tcPr marL="84406" marR="84406" marT="42203" marB="42203"/>
                </a:tc>
                <a:tc>
                  <a:txBody>
                    <a:bodyPr/>
                    <a:lstStyle/>
                    <a:p>
                      <a:r>
                        <a:rPr lang="da-DK" sz="1300" dirty="0" smtClean="0"/>
                        <a:t>80%</a:t>
                      </a:r>
                      <a:endParaRPr lang="da-DK" sz="1300" dirty="0"/>
                    </a:p>
                  </a:txBody>
                  <a:tcPr marL="84406" marR="84406" marT="42203" marB="42203"/>
                </a:tc>
              </a:tr>
              <a:tr h="281354">
                <a:tc>
                  <a:txBody>
                    <a:bodyPr/>
                    <a:lstStyle/>
                    <a:p>
                      <a:r>
                        <a:rPr lang="da-DK" sz="1300" dirty="0" smtClean="0"/>
                        <a:t>2015</a:t>
                      </a:r>
                      <a:endParaRPr lang="da-DK" sz="1300" dirty="0"/>
                    </a:p>
                  </a:txBody>
                  <a:tcPr marL="84406" marR="84406" marT="42203" marB="42203"/>
                </a:tc>
                <a:tc>
                  <a:txBody>
                    <a:bodyPr/>
                    <a:lstStyle/>
                    <a:p>
                      <a:r>
                        <a:rPr lang="da-DK" sz="1300" dirty="0" smtClean="0"/>
                        <a:t>70%</a:t>
                      </a:r>
                      <a:endParaRPr lang="da-DK" sz="1300" dirty="0"/>
                    </a:p>
                  </a:txBody>
                  <a:tcPr marL="84406" marR="84406" marT="42203" marB="42203"/>
                </a:tc>
              </a:tr>
              <a:tr h="281354">
                <a:tc>
                  <a:txBody>
                    <a:bodyPr/>
                    <a:lstStyle/>
                    <a:p>
                      <a:r>
                        <a:rPr lang="da-DK" sz="1300" dirty="0" smtClean="0"/>
                        <a:t>2016</a:t>
                      </a:r>
                      <a:endParaRPr lang="da-DK" sz="1300" dirty="0"/>
                    </a:p>
                  </a:txBody>
                  <a:tcPr marL="84406" marR="84406" marT="42203" marB="42203"/>
                </a:tc>
                <a:tc>
                  <a:txBody>
                    <a:bodyPr/>
                    <a:lstStyle/>
                    <a:p>
                      <a:r>
                        <a:rPr lang="da-DK" sz="1300" dirty="0" smtClean="0"/>
                        <a:t>60%</a:t>
                      </a:r>
                      <a:endParaRPr lang="da-DK" sz="1300" dirty="0"/>
                    </a:p>
                  </a:txBody>
                  <a:tcPr marL="84406" marR="84406" marT="42203" marB="42203"/>
                </a:tc>
              </a:tr>
              <a:tr h="281354">
                <a:tc>
                  <a:txBody>
                    <a:bodyPr/>
                    <a:lstStyle/>
                    <a:p>
                      <a:r>
                        <a:rPr lang="da-DK" sz="1300" dirty="0" smtClean="0"/>
                        <a:t>2017</a:t>
                      </a:r>
                      <a:endParaRPr lang="da-DK" sz="1300" dirty="0"/>
                    </a:p>
                  </a:txBody>
                  <a:tcPr marL="84406" marR="84406" marT="42203" marB="42203"/>
                </a:tc>
                <a:tc>
                  <a:txBody>
                    <a:bodyPr/>
                    <a:lstStyle/>
                    <a:p>
                      <a:r>
                        <a:rPr lang="da-DK" sz="1300" dirty="0" smtClean="0"/>
                        <a:t>50%</a:t>
                      </a:r>
                      <a:endParaRPr lang="da-DK" sz="1300" dirty="0"/>
                    </a:p>
                  </a:txBody>
                  <a:tcPr marL="84406" marR="84406" marT="42203" marB="42203"/>
                </a:tc>
              </a:tr>
              <a:tr h="281354">
                <a:tc>
                  <a:txBody>
                    <a:bodyPr/>
                    <a:lstStyle/>
                    <a:p>
                      <a:r>
                        <a:rPr lang="da-DK" sz="1300" dirty="0" smtClean="0"/>
                        <a:t>2018</a:t>
                      </a:r>
                      <a:endParaRPr lang="da-DK" sz="1300" dirty="0"/>
                    </a:p>
                  </a:txBody>
                  <a:tcPr marL="84406" marR="84406" marT="42203" marB="42203"/>
                </a:tc>
                <a:tc>
                  <a:txBody>
                    <a:bodyPr/>
                    <a:lstStyle/>
                    <a:p>
                      <a:r>
                        <a:rPr lang="da-DK" sz="1300" dirty="0" smtClean="0"/>
                        <a:t>40%</a:t>
                      </a:r>
                      <a:endParaRPr lang="da-DK" sz="1300" dirty="0"/>
                    </a:p>
                  </a:txBody>
                  <a:tcPr marL="84406" marR="84406" marT="42203" marB="42203"/>
                </a:tc>
              </a:tr>
              <a:tr h="281354">
                <a:tc>
                  <a:txBody>
                    <a:bodyPr/>
                    <a:lstStyle/>
                    <a:p>
                      <a:r>
                        <a:rPr lang="da-DK" sz="1300" dirty="0" smtClean="0"/>
                        <a:t>2019</a:t>
                      </a:r>
                      <a:endParaRPr lang="da-DK" sz="1300" dirty="0"/>
                    </a:p>
                  </a:txBody>
                  <a:tcPr marL="84406" marR="84406" marT="42203" marB="42203"/>
                </a:tc>
                <a:tc>
                  <a:txBody>
                    <a:bodyPr/>
                    <a:lstStyle/>
                    <a:p>
                      <a:r>
                        <a:rPr lang="da-DK" sz="1300" dirty="0" smtClean="0"/>
                        <a:t>30%</a:t>
                      </a:r>
                      <a:endParaRPr lang="da-DK" sz="1300" dirty="0"/>
                    </a:p>
                  </a:txBody>
                  <a:tcPr marL="84406" marR="84406" marT="42203" marB="42203"/>
                </a:tc>
              </a:tr>
              <a:tr h="281354">
                <a:tc>
                  <a:txBody>
                    <a:bodyPr/>
                    <a:lstStyle/>
                    <a:p>
                      <a:r>
                        <a:rPr lang="da-DK" sz="1300" dirty="0" smtClean="0"/>
                        <a:t>2020</a:t>
                      </a:r>
                      <a:endParaRPr lang="da-DK" sz="1300" dirty="0"/>
                    </a:p>
                  </a:txBody>
                  <a:tcPr marL="84406" marR="84406" marT="42203" marB="42203"/>
                </a:tc>
                <a:tc>
                  <a:txBody>
                    <a:bodyPr/>
                    <a:lstStyle/>
                    <a:p>
                      <a:r>
                        <a:rPr lang="da-DK" sz="1300" dirty="0" smtClean="0"/>
                        <a:t>20%</a:t>
                      </a:r>
                      <a:endParaRPr lang="da-DK" sz="1300" dirty="0"/>
                    </a:p>
                  </a:txBody>
                  <a:tcPr marL="84406" marR="84406" marT="42203" marB="42203"/>
                </a:tc>
              </a:tr>
              <a:tr h="281354">
                <a:tc>
                  <a:txBody>
                    <a:bodyPr/>
                    <a:lstStyle/>
                    <a:p>
                      <a:r>
                        <a:rPr lang="da-DK" sz="1300" dirty="0" smtClean="0"/>
                        <a:t>2021</a:t>
                      </a:r>
                      <a:endParaRPr lang="da-DK" sz="1300" dirty="0"/>
                    </a:p>
                  </a:txBody>
                  <a:tcPr marL="84406" marR="84406" marT="42203" marB="42203"/>
                </a:tc>
                <a:tc>
                  <a:txBody>
                    <a:bodyPr/>
                    <a:lstStyle/>
                    <a:p>
                      <a:r>
                        <a:rPr lang="da-DK" sz="1300" dirty="0" smtClean="0"/>
                        <a:t>10%</a:t>
                      </a:r>
                      <a:endParaRPr lang="da-DK" sz="1300" dirty="0"/>
                    </a:p>
                  </a:txBody>
                  <a:tcPr marL="84406" marR="84406" marT="42203" marB="42203"/>
                </a:tc>
              </a:tr>
              <a:tr h="281354">
                <a:tc>
                  <a:txBody>
                    <a:bodyPr/>
                    <a:lstStyle/>
                    <a:p>
                      <a:r>
                        <a:rPr lang="da-DK" sz="1300" dirty="0" smtClean="0"/>
                        <a:t>2022</a:t>
                      </a:r>
                      <a:endParaRPr lang="da-DK" sz="1300" dirty="0"/>
                    </a:p>
                  </a:txBody>
                  <a:tcPr marL="84406" marR="84406" marT="42203" marB="42203"/>
                </a:tc>
                <a:tc>
                  <a:txBody>
                    <a:bodyPr/>
                    <a:lstStyle/>
                    <a:p>
                      <a:r>
                        <a:rPr lang="da-DK" sz="1300" dirty="0" smtClean="0"/>
                        <a:t>0%</a:t>
                      </a:r>
                      <a:endParaRPr lang="da-DK" sz="1300" dirty="0"/>
                    </a:p>
                  </a:txBody>
                  <a:tcPr marL="84406" marR="84406" marT="42203" marB="42203"/>
                </a:tc>
              </a:tr>
            </a:tbl>
          </a:graphicData>
        </a:graphic>
      </p:graphicFrame>
      <p:graphicFrame>
        <p:nvGraphicFramePr>
          <p:cNvPr id="7" name="Table 6"/>
          <p:cNvGraphicFramePr>
            <a:graphicFrameLocks noGrp="1"/>
          </p:cNvGraphicFramePr>
          <p:nvPr>
            <p:extLst/>
          </p:nvPr>
        </p:nvGraphicFramePr>
        <p:xfrm>
          <a:off x="517396" y="2631373"/>
          <a:ext cx="5649858" cy="1501726"/>
        </p:xfrm>
        <a:graphic>
          <a:graphicData uri="http://schemas.openxmlformats.org/drawingml/2006/table">
            <a:tbl>
              <a:tblPr firstRow="1" bandRow="1">
                <a:tableStyleId>{5C22544A-7EE6-4342-B048-85BDC9FD1C3A}</a:tableStyleId>
              </a:tblPr>
              <a:tblGrid>
                <a:gridCol w="2824929"/>
                <a:gridCol w="2824929"/>
              </a:tblGrid>
              <a:tr h="342314">
                <a:tc>
                  <a:txBody>
                    <a:bodyPr/>
                    <a:lstStyle/>
                    <a:p>
                      <a:r>
                        <a:rPr lang="da-DK" sz="1300" dirty="0" smtClean="0"/>
                        <a:t>Tidspunkt for </a:t>
                      </a:r>
                      <a:r>
                        <a:rPr lang="da-DK" sz="1300" dirty="0" err="1" smtClean="0"/>
                        <a:t>førtidsindfrielse</a:t>
                      </a:r>
                      <a:endParaRPr lang="da-DK" sz="1300" dirty="0"/>
                    </a:p>
                  </a:txBody>
                  <a:tcPr marL="84406" marR="84406" marT="42203" marB="42203"/>
                </a:tc>
                <a:tc>
                  <a:txBody>
                    <a:bodyPr/>
                    <a:lstStyle/>
                    <a:p>
                      <a:r>
                        <a:rPr lang="da-DK" sz="1300" dirty="0" smtClean="0"/>
                        <a:t>Opfylder nye krav </a:t>
                      </a:r>
                      <a:endParaRPr lang="da-DK" sz="1300" dirty="0"/>
                    </a:p>
                  </a:txBody>
                  <a:tcPr marL="84406" marR="84406" marT="42203" marB="42203"/>
                </a:tc>
              </a:tr>
              <a:tr h="478302">
                <a:tc>
                  <a:txBody>
                    <a:bodyPr/>
                    <a:lstStyle/>
                    <a:p>
                      <a:r>
                        <a:rPr lang="da-DK" sz="1300" dirty="0" smtClean="0"/>
                        <a:t>Incitament</a:t>
                      </a:r>
                      <a:r>
                        <a:rPr lang="da-DK" sz="1300" baseline="0" dirty="0" smtClean="0"/>
                        <a:t> til </a:t>
                      </a:r>
                      <a:r>
                        <a:rPr lang="da-DK" sz="1300" baseline="0" dirty="0" err="1" smtClean="0"/>
                        <a:t>førtidsindfrielse</a:t>
                      </a:r>
                      <a:r>
                        <a:rPr lang="da-DK" sz="1300" baseline="0" dirty="0" smtClean="0"/>
                        <a:t> før 1. januar 2013</a:t>
                      </a:r>
                      <a:endParaRPr lang="da-DK" sz="1300" dirty="0"/>
                    </a:p>
                  </a:txBody>
                  <a:tcPr marL="84406" marR="84406" marT="42203" marB="42203"/>
                </a:tc>
                <a:tc>
                  <a:txBody>
                    <a:bodyPr/>
                    <a:lstStyle/>
                    <a:p>
                      <a:r>
                        <a:rPr lang="da-DK" sz="1300" dirty="0" smtClean="0"/>
                        <a:t>Fuld medregning</a:t>
                      </a:r>
                      <a:endParaRPr lang="da-DK" sz="1300" dirty="0"/>
                    </a:p>
                  </a:txBody>
                  <a:tcPr marL="84406" marR="84406" marT="42203" marB="42203"/>
                </a:tc>
              </a:tr>
              <a:tr h="675249">
                <a:tc>
                  <a:txBody>
                    <a:bodyPr/>
                    <a:lstStyle/>
                    <a:p>
                      <a:r>
                        <a:rPr lang="da-DK" sz="1300" dirty="0" smtClean="0"/>
                        <a:t>Incitament til </a:t>
                      </a:r>
                      <a:r>
                        <a:rPr lang="da-DK" sz="1300" dirty="0" err="1" smtClean="0"/>
                        <a:t>førtidsindfrielse</a:t>
                      </a:r>
                      <a:r>
                        <a:rPr lang="da-DK" sz="1300" baseline="0" dirty="0" smtClean="0"/>
                        <a:t> den 1. januar eller senere</a:t>
                      </a:r>
                      <a:endParaRPr lang="da-DK" sz="1300" dirty="0"/>
                    </a:p>
                  </a:txBody>
                  <a:tcPr marL="84406" marR="84406" marT="42203" marB="42203"/>
                </a:tc>
                <a:tc>
                  <a:txBody>
                    <a:bodyPr/>
                    <a:lstStyle/>
                    <a:p>
                      <a:r>
                        <a:rPr lang="da-DK" sz="1300" dirty="0" smtClean="0"/>
                        <a:t>Udfasning</a:t>
                      </a:r>
                      <a:r>
                        <a:rPr lang="da-DK" sz="1300" baseline="0" dirty="0" smtClean="0"/>
                        <a:t> over 8 år frem til tidspunkt for </a:t>
                      </a:r>
                      <a:r>
                        <a:rPr lang="da-DK" sz="1300" baseline="0" dirty="0" err="1" smtClean="0"/>
                        <a:t>førtidsindfrielse</a:t>
                      </a:r>
                      <a:r>
                        <a:rPr lang="da-DK" sz="1300" baseline="0" dirty="0" smtClean="0"/>
                        <a:t> herefter fuld medregning</a:t>
                      </a:r>
                      <a:endParaRPr lang="da-DK" sz="1300" dirty="0"/>
                    </a:p>
                  </a:txBody>
                  <a:tcPr marL="84406" marR="84406" marT="42203" marB="42203"/>
                </a:tc>
              </a:tr>
            </a:tbl>
          </a:graphicData>
        </a:graphic>
      </p:graphicFrame>
      <p:graphicFrame>
        <p:nvGraphicFramePr>
          <p:cNvPr id="8" name="Table 7"/>
          <p:cNvGraphicFramePr>
            <a:graphicFrameLocks noGrp="1"/>
          </p:cNvGraphicFramePr>
          <p:nvPr>
            <p:extLst/>
          </p:nvPr>
        </p:nvGraphicFramePr>
        <p:xfrm>
          <a:off x="517396" y="4226627"/>
          <a:ext cx="5649858" cy="1982372"/>
        </p:xfrm>
        <a:graphic>
          <a:graphicData uri="http://schemas.openxmlformats.org/drawingml/2006/table">
            <a:tbl>
              <a:tblPr firstRow="1" bandRow="1">
                <a:tableStyleId>{5C22544A-7EE6-4342-B048-85BDC9FD1C3A}</a:tableStyleId>
              </a:tblPr>
              <a:tblGrid>
                <a:gridCol w="2824929"/>
                <a:gridCol w="2824929"/>
              </a:tblGrid>
              <a:tr h="342314">
                <a:tc>
                  <a:txBody>
                    <a:bodyPr/>
                    <a:lstStyle/>
                    <a:p>
                      <a:r>
                        <a:rPr lang="da-DK" sz="1300" dirty="0" smtClean="0"/>
                        <a:t>Tidspunkt for </a:t>
                      </a:r>
                      <a:r>
                        <a:rPr lang="da-DK" sz="1300" dirty="0" err="1" smtClean="0"/>
                        <a:t>førtidsindfrielse</a:t>
                      </a:r>
                      <a:endParaRPr lang="da-DK" sz="1300" dirty="0"/>
                    </a:p>
                  </a:txBody>
                  <a:tcPr marL="84406" marR="84406" marT="42203" marB="42203"/>
                </a:tc>
                <a:tc>
                  <a:txBody>
                    <a:bodyPr/>
                    <a:lstStyle/>
                    <a:p>
                      <a:r>
                        <a:rPr lang="da-DK" sz="1300" dirty="0" smtClean="0"/>
                        <a:t>Opfylder ikke</a:t>
                      </a:r>
                      <a:r>
                        <a:rPr lang="da-DK" sz="1300" baseline="0" dirty="0" smtClean="0"/>
                        <a:t> nye krav</a:t>
                      </a:r>
                      <a:r>
                        <a:rPr lang="da-DK" sz="1300" dirty="0" smtClean="0"/>
                        <a:t> </a:t>
                      </a:r>
                      <a:endParaRPr lang="da-DK" sz="1300" dirty="0"/>
                    </a:p>
                  </a:txBody>
                  <a:tcPr marL="84406" marR="84406" marT="42203" marB="42203"/>
                </a:tc>
              </a:tr>
              <a:tr h="478302">
                <a:tc>
                  <a:txBody>
                    <a:bodyPr/>
                    <a:lstStyle/>
                    <a:p>
                      <a:r>
                        <a:rPr lang="da-DK" sz="1300" dirty="0" smtClean="0"/>
                        <a:t>Incitament</a:t>
                      </a:r>
                      <a:r>
                        <a:rPr lang="da-DK" sz="1300" baseline="0" dirty="0" smtClean="0"/>
                        <a:t> til </a:t>
                      </a:r>
                      <a:r>
                        <a:rPr lang="da-DK" sz="1300" baseline="0" dirty="0" err="1" smtClean="0"/>
                        <a:t>førtidsindfrielse</a:t>
                      </a:r>
                      <a:r>
                        <a:rPr lang="da-DK" sz="1300" baseline="0" dirty="0" smtClean="0"/>
                        <a:t> før 1. januar 2012</a:t>
                      </a:r>
                      <a:endParaRPr lang="da-DK" sz="1300" dirty="0"/>
                    </a:p>
                  </a:txBody>
                  <a:tcPr marL="84406" marR="84406" marT="42203" marB="42203"/>
                </a:tc>
                <a:tc>
                  <a:txBody>
                    <a:bodyPr/>
                    <a:lstStyle/>
                    <a:p>
                      <a:r>
                        <a:rPr lang="da-DK" sz="1300" dirty="0" smtClean="0"/>
                        <a:t>Udfasning</a:t>
                      </a:r>
                      <a:r>
                        <a:rPr lang="da-DK" sz="1300" baseline="0" dirty="0" smtClean="0"/>
                        <a:t> frem til 2022</a:t>
                      </a:r>
                      <a:endParaRPr lang="da-DK" sz="1300" dirty="0"/>
                    </a:p>
                  </a:txBody>
                  <a:tcPr marL="84406" marR="84406" marT="42203" marB="42203"/>
                </a:tc>
              </a:tr>
              <a:tr h="478302">
                <a:tc>
                  <a:txBody>
                    <a:bodyPr/>
                    <a:lstStyle/>
                    <a:p>
                      <a:r>
                        <a:rPr lang="da-DK" sz="1300" dirty="0" smtClean="0"/>
                        <a:t>Incitament til </a:t>
                      </a:r>
                      <a:r>
                        <a:rPr lang="da-DK" sz="1300" dirty="0" err="1" smtClean="0"/>
                        <a:t>førtidsindfrielse</a:t>
                      </a:r>
                      <a:r>
                        <a:rPr lang="da-DK" sz="1300" baseline="0" dirty="0" smtClean="0"/>
                        <a:t> 2012-2013</a:t>
                      </a:r>
                      <a:endParaRPr lang="da-DK" sz="1300" dirty="0"/>
                    </a:p>
                  </a:txBody>
                  <a:tcPr marL="84406" marR="84406" marT="42203" marB="42203"/>
                </a:tc>
                <a:tc>
                  <a:txBody>
                    <a:bodyPr/>
                    <a:lstStyle/>
                    <a:p>
                      <a:r>
                        <a:rPr lang="da-DK" sz="1300" dirty="0" smtClean="0"/>
                        <a:t>Ingen medregning fra 1. januar</a:t>
                      </a:r>
                      <a:r>
                        <a:rPr lang="da-DK" sz="1300" baseline="0" dirty="0" smtClean="0"/>
                        <a:t> 2014</a:t>
                      </a:r>
                      <a:endParaRPr lang="da-DK" sz="1300" dirty="0"/>
                    </a:p>
                  </a:txBody>
                  <a:tcPr marL="84406" marR="84406" marT="42203" marB="42203"/>
                </a:tc>
              </a:tr>
              <a:tr h="675249">
                <a:tc>
                  <a:txBody>
                    <a:bodyPr/>
                    <a:lstStyle/>
                    <a:p>
                      <a:r>
                        <a:rPr lang="da-DK" sz="1300" dirty="0" smtClean="0"/>
                        <a:t>Incitament</a:t>
                      </a:r>
                      <a:r>
                        <a:rPr lang="da-DK" sz="1300" baseline="0" dirty="0" smtClean="0"/>
                        <a:t> til </a:t>
                      </a:r>
                      <a:r>
                        <a:rPr lang="da-DK" sz="1300" baseline="0" dirty="0" err="1" smtClean="0"/>
                        <a:t>førtidsindfrielse</a:t>
                      </a:r>
                      <a:r>
                        <a:rPr lang="da-DK" sz="1300" baseline="0" dirty="0" smtClean="0"/>
                        <a:t> efter 1. januar 2014</a:t>
                      </a:r>
                      <a:endParaRPr lang="da-DK" sz="1300" dirty="0"/>
                    </a:p>
                  </a:txBody>
                  <a:tcPr marL="84406" marR="84406" marT="42203" marB="42203"/>
                </a:tc>
                <a:tc>
                  <a:txBody>
                    <a:bodyPr/>
                    <a:lstStyle/>
                    <a:p>
                      <a:r>
                        <a:rPr lang="da-DK" sz="1300" dirty="0" smtClean="0"/>
                        <a:t>Udfasning frem til tidspunkt</a:t>
                      </a:r>
                      <a:r>
                        <a:rPr lang="da-DK" sz="1300" baseline="0" dirty="0" smtClean="0"/>
                        <a:t> for mulig </a:t>
                      </a:r>
                      <a:r>
                        <a:rPr lang="da-DK" sz="1300" baseline="0" dirty="0" err="1" smtClean="0"/>
                        <a:t>førtidsindfrielse</a:t>
                      </a:r>
                      <a:r>
                        <a:rPr lang="da-DK" sz="1300" baseline="0" dirty="0" smtClean="0"/>
                        <a:t>. Herefter ingen medregning</a:t>
                      </a:r>
                      <a:endParaRPr lang="da-DK" sz="1300" dirty="0"/>
                    </a:p>
                  </a:txBody>
                  <a:tcPr marL="84406" marR="84406" marT="42203" marB="42203"/>
                </a:tc>
              </a:tr>
            </a:tbl>
          </a:graphicData>
        </a:graphic>
      </p:graphicFrame>
      <p:sp>
        <p:nvSpPr>
          <p:cNvPr id="9" name="Title 2"/>
          <p:cNvSpPr txBox="1">
            <a:spLocks/>
          </p:cNvSpPr>
          <p:nvPr/>
        </p:nvSpPr>
        <p:spPr bwMode="auto">
          <a:xfrm>
            <a:off x="396000" y="298800"/>
            <a:ext cx="8352000" cy="7539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lnSpc>
                <a:spcPct val="100000"/>
              </a:lnSpc>
              <a:spcBef>
                <a:spcPct val="0"/>
              </a:spcBef>
              <a:spcAft>
                <a:spcPct val="0"/>
              </a:spcAft>
              <a:defRPr sz="2400" b="1" kern="1200">
                <a:solidFill>
                  <a:schemeClr val="tx2"/>
                </a:solidFill>
                <a:latin typeface="+mj-lt"/>
                <a:ea typeface="+mj-ea"/>
                <a:cs typeface="+mj-cs"/>
              </a:defRPr>
            </a:lvl1pPr>
            <a:lvl2pPr algn="l" defTabSz="914258" rtl="0" eaLnBrk="1" fontAlgn="base" hangingPunct="1">
              <a:lnSpc>
                <a:spcPts val="3050"/>
              </a:lnSpc>
              <a:spcBef>
                <a:spcPct val="0"/>
              </a:spcBef>
              <a:spcAft>
                <a:spcPct val="0"/>
              </a:spcAft>
              <a:defRPr sz="2200" b="1">
                <a:solidFill>
                  <a:schemeClr val="tx2"/>
                </a:solidFill>
                <a:latin typeface="Arial" charset="0"/>
              </a:defRPr>
            </a:lvl2pPr>
            <a:lvl3pPr algn="l" defTabSz="914258" rtl="0" eaLnBrk="1" fontAlgn="base" hangingPunct="1">
              <a:lnSpc>
                <a:spcPts val="3050"/>
              </a:lnSpc>
              <a:spcBef>
                <a:spcPct val="0"/>
              </a:spcBef>
              <a:spcAft>
                <a:spcPct val="0"/>
              </a:spcAft>
              <a:defRPr sz="2200" b="1">
                <a:solidFill>
                  <a:schemeClr val="tx2"/>
                </a:solidFill>
                <a:latin typeface="Arial" charset="0"/>
              </a:defRPr>
            </a:lvl3pPr>
            <a:lvl4pPr algn="l" defTabSz="914258" rtl="0" eaLnBrk="1" fontAlgn="base" hangingPunct="1">
              <a:lnSpc>
                <a:spcPts val="3050"/>
              </a:lnSpc>
              <a:spcBef>
                <a:spcPct val="0"/>
              </a:spcBef>
              <a:spcAft>
                <a:spcPct val="0"/>
              </a:spcAft>
              <a:defRPr sz="2200" b="1">
                <a:solidFill>
                  <a:schemeClr val="tx2"/>
                </a:solidFill>
                <a:latin typeface="Arial" charset="0"/>
              </a:defRPr>
            </a:lvl4pPr>
            <a:lvl5pPr algn="l" defTabSz="914258" rtl="0" eaLnBrk="1" fontAlgn="base" hangingPunct="1">
              <a:lnSpc>
                <a:spcPts val="3050"/>
              </a:lnSpc>
              <a:spcBef>
                <a:spcPct val="0"/>
              </a:spcBef>
              <a:spcAft>
                <a:spcPct val="0"/>
              </a:spcAft>
              <a:defRPr sz="2200" b="1">
                <a:solidFill>
                  <a:schemeClr val="tx2"/>
                </a:solidFill>
                <a:latin typeface="Arial" charset="0"/>
              </a:defRPr>
            </a:lvl5pPr>
            <a:lvl6pPr marL="410134" algn="l" rtl="0" eaLnBrk="1" fontAlgn="base" hangingPunct="1">
              <a:spcBef>
                <a:spcPct val="0"/>
              </a:spcBef>
              <a:spcAft>
                <a:spcPct val="0"/>
              </a:spcAft>
              <a:defRPr sz="2200" b="1">
                <a:solidFill>
                  <a:schemeClr val="accent1"/>
                </a:solidFill>
                <a:latin typeface="Arial" charset="0"/>
              </a:defRPr>
            </a:lvl6pPr>
            <a:lvl7pPr marL="820269" algn="l" rtl="0" eaLnBrk="1" fontAlgn="base" hangingPunct="1">
              <a:spcBef>
                <a:spcPct val="0"/>
              </a:spcBef>
              <a:spcAft>
                <a:spcPct val="0"/>
              </a:spcAft>
              <a:defRPr sz="2200" b="1">
                <a:solidFill>
                  <a:schemeClr val="accent1"/>
                </a:solidFill>
                <a:latin typeface="Arial" charset="0"/>
              </a:defRPr>
            </a:lvl7pPr>
            <a:lvl8pPr marL="1230403" algn="l" rtl="0" eaLnBrk="1" fontAlgn="base" hangingPunct="1">
              <a:spcBef>
                <a:spcPct val="0"/>
              </a:spcBef>
              <a:spcAft>
                <a:spcPct val="0"/>
              </a:spcAft>
              <a:defRPr sz="2200" b="1">
                <a:solidFill>
                  <a:schemeClr val="accent1"/>
                </a:solidFill>
                <a:latin typeface="Arial" charset="0"/>
              </a:defRPr>
            </a:lvl8pPr>
            <a:lvl9pPr marL="1640536" algn="l" rtl="0" eaLnBrk="1" fontAlgn="base" hangingPunct="1">
              <a:spcBef>
                <a:spcPct val="0"/>
              </a:spcBef>
              <a:spcAft>
                <a:spcPct val="0"/>
              </a:spcAft>
              <a:defRPr sz="2200" b="1">
                <a:solidFill>
                  <a:schemeClr val="accent1"/>
                </a:solidFill>
                <a:latin typeface="Arial" charset="0"/>
              </a:defRPr>
            </a:lvl9pPr>
          </a:lstStyle>
          <a:p>
            <a:r>
              <a:rPr lang="da-DK" dirty="0" smtClean="0"/>
              <a:t>8.5 Kapitalforhold</a:t>
            </a:r>
            <a:br>
              <a:rPr lang="da-DK" dirty="0" smtClean="0"/>
            </a:br>
            <a:r>
              <a:rPr lang="da-DK" b="0" dirty="0" smtClean="0">
                <a:solidFill>
                  <a:schemeClr val="accent2"/>
                </a:solidFill>
              </a:rPr>
              <a:t>Anvendelse af kapital fremadrettet</a:t>
            </a:r>
            <a:endParaRPr lang="da-DK" b="0" dirty="0">
              <a:solidFill>
                <a:schemeClr val="accent2"/>
              </a:solidFill>
            </a:endParaRPr>
          </a:p>
        </p:txBody>
      </p:sp>
      <p:pic>
        <p:nvPicPr>
          <p:cNvPr id="10" name="Picture 2" descr="C:\Users\jalindber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186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395536" y="1052736"/>
            <a:ext cx="4091354" cy="2439987"/>
          </a:xfrm>
          <a:prstGeom prst="rect">
            <a:avLst/>
          </a:prstGeom>
          <a:solidFill>
            <a:srgbClr val="FFFFFF"/>
          </a:solidFill>
          <a:ln w="63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lstStyle/>
          <a:p>
            <a:pPr algn="l" eaLnBrk="0" hangingPunct="0">
              <a:spcBef>
                <a:spcPct val="0"/>
              </a:spcBef>
              <a:buFont typeface="Wingdings" pitchFamily="2" charset="2"/>
              <a:buNone/>
              <a:tabLst>
                <a:tab pos="1971675" algn="l"/>
              </a:tabLst>
              <a:defRPr/>
            </a:pPr>
            <a:endParaRPr lang="da-DK" sz="900" dirty="0">
              <a:solidFill>
                <a:srgbClr val="0C2678"/>
              </a:solidFill>
              <a:latin typeface="Times New Roman" pitchFamily="18" charset="0"/>
            </a:endParaRPr>
          </a:p>
          <a:p>
            <a:pPr algn="l" eaLnBrk="0" hangingPunct="0">
              <a:spcBef>
                <a:spcPct val="0"/>
              </a:spcBef>
              <a:buFont typeface="Wingdings" pitchFamily="2" charset="2"/>
              <a:buNone/>
              <a:tabLst>
                <a:tab pos="1971675" algn="l"/>
              </a:tabLst>
              <a:defRPr/>
            </a:pPr>
            <a:endParaRPr lang="da-DK" sz="900" dirty="0">
              <a:solidFill>
                <a:srgbClr val="0C2678"/>
              </a:solidFill>
              <a:latin typeface="Times New Roman" pitchFamily="18" charset="0"/>
            </a:endParaRPr>
          </a:p>
          <a:p>
            <a:pPr algn="l" eaLnBrk="0" hangingPunct="0">
              <a:spcBef>
                <a:spcPct val="0"/>
              </a:spcBef>
              <a:buFont typeface="Wingdings" pitchFamily="2" charset="2"/>
              <a:buNone/>
              <a:tabLst>
                <a:tab pos="1971675" algn="l"/>
              </a:tabLst>
              <a:defRPr/>
            </a:pPr>
            <a:r>
              <a:rPr lang="da-DK" sz="900" dirty="0" smtClean="0">
                <a:solidFill>
                  <a:srgbClr val="0C2678"/>
                </a:solidFill>
              </a:rPr>
              <a:t> </a:t>
            </a:r>
            <a:r>
              <a:rPr lang="da-DK" sz="900" dirty="0">
                <a:solidFill>
                  <a:srgbClr val="0C2678"/>
                </a:solidFill>
              </a:rPr>
              <a:t>	</a:t>
            </a:r>
            <a:r>
              <a:rPr lang="da-DK" sz="900" dirty="0" smtClean="0">
                <a:solidFill>
                  <a:srgbClr val="0C2678"/>
                </a:solidFill>
              </a:rPr>
              <a:t> Revision</a:t>
            </a:r>
            <a:endParaRPr lang="da-DK" sz="900" dirty="0">
              <a:solidFill>
                <a:srgbClr val="0C2678"/>
              </a:solidFill>
            </a:endParaRPr>
          </a:p>
          <a:p>
            <a:pPr algn="l" eaLnBrk="0" hangingPunct="0">
              <a:spcBef>
                <a:spcPct val="0"/>
              </a:spcBef>
              <a:buFont typeface="Wingdings" pitchFamily="2" charset="2"/>
              <a:buNone/>
              <a:tabLst>
                <a:tab pos="1971675" algn="l"/>
              </a:tabLst>
              <a:defRPr/>
            </a:pPr>
            <a:r>
              <a:rPr lang="da-DK" sz="900" dirty="0">
                <a:solidFill>
                  <a:srgbClr val="0C2678"/>
                </a:solidFill>
              </a:rPr>
              <a:t>	</a:t>
            </a:r>
            <a:r>
              <a:rPr lang="da-DK" sz="900" dirty="0" smtClean="0">
                <a:solidFill>
                  <a:srgbClr val="0C2678"/>
                </a:solidFill>
              </a:rPr>
              <a:t> Deloitte</a:t>
            </a:r>
            <a:endParaRPr lang="da-DK" sz="900" dirty="0">
              <a:solidFill>
                <a:srgbClr val="0C2678"/>
              </a:solidFill>
            </a:endParaRPr>
          </a:p>
          <a:p>
            <a:pPr algn="l" eaLnBrk="0" hangingPunct="0">
              <a:spcBef>
                <a:spcPct val="0"/>
              </a:spcBef>
              <a:buFont typeface="Wingdings" pitchFamily="2" charset="2"/>
              <a:buNone/>
              <a:tabLst>
                <a:tab pos="1971675" algn="l"/>
              </a:tabLst>
              <a:defRPr/>
            </a:pPr>
            <a:r>
              <a:rPr lang="da-DK" sz="900" dirty="0">
                <a:solidFill>
                  <a:srgbClr val="0C2678"/>
                </a:solidFill>
              </a:rPr>
              <a:t>	</a:t>
            </a:r>
            <a:r>
              <a:rPr lang="da-DK" sz="900" dirty="0" smtClean="0">
                <a:solidFill>
                  <a:srgbClr val="0C2678"/>
                </a:solidFill>
              </a:rPr>
              <a:t> </a:t>
            </a:r>
            <a:r>
              <a:rPr lang="da-DK" sz="900" dirty="0" err="1" smtClean="0">
                <a:solidFill>
                  <a:srgbClr val="0C2678"/>
                </a:solidFill>
              </a:rPr>
              <a:t>Weidekampsgade</a:t>
            </a:r>
            <a:r>
              <a:rPr lang="da-DK" sz="900" dirty="0" smtClean="0">
                <a:solidFill>
                  <a:srgbClr val="0C2678"/>
                </a:solidFill>
              </a:rPr>
              <a:t> </a:t>
            </a:r>
            <a:r>
              <a:rPr lang="da-DK" sz="900" dirty="0">
                <a:solidFill>
                  <a:srgbClr val="0C2678"/>
                </a:solidFill>
              </a:rPr>
              <a:t>6</a:t>
            </a:r>
          </a:p>
          <a:p>
            <a:pPr algn="l" eaLnBrk="0" hangingPunct="0">
              <a:spcBef>
                <a:spcPct val="0"/>
              </a:spcBef>
              <a:buFont typeface="Wingdings" pitchFamily="2" charset="2"/>
              <a:buNone/>
              <a:tabLst>
                <a:tab pos="1971675" algn="l"/>
              </a:tabLst>
              <a:defRPr/>
            </a:pPr>
            <a:r>
              <a:rPr lang="da-DK" sz="900" dirty="0">
                <a:solidFill>
                  <a:srgbClr val="0C2678"/>
                </a:solidFill>
              </a:rPr>
              <a:t>	</a:t>
            </a:r>
            <a:r>
              <a:rPr lang="da-DK" sz="900" dirty="0" smtClean="0">
                <a:solidFill>
                  <a:srgbClr val="0C2678"/>
                </a:solidFill>
              </a:rPr>
              <a:t> 2300 </a:t>
            </a:r>
            <a:r>
              <a:rPr lang="da-DK" sz="900" dirty="0">
                <a:solidFill>
                  <a:srgbClr val="0C2678"/>
                </a:solidFill>
              </a:rPr>
              <a:t>København S</a:t>
            </a:r>
          </a:p>
          <a:p>
            <a:pPr algn="l" eaLnBrk="0" hangingPunct="0">
              <a:spcBef>
                <a:spcPct val="0"/>
              </a:spcBef>
              <a:buFont typeface="Wingdings" pitchFamily="2" charset="2"/>
              <a:buNone/>
              <a:tabLst>
                <a:tab pos="1971675" algn="l"/>
              </a:tabLst>
              <a:defRPr/>
            </a:pPr>
            <a:r>
              <a:rPr lang="da-DK" sz="1250" dirty="0" smtClean="0">
                <a:solidFill>
                  <a:srgbClr val="0C2678"/>
                </a:solidFill>
                <a:latin typeface="Times New Roman" pitchFamily="18" charset="0"/>
              </a:rPr>
              <a:t>Thomas Hjortkjær Petersen</a:t>
            </a:r>
            <a:r>
              <a:rPr lang="da-DK" sz="900" dirty="0">
                <a:solidFill>
                  <a:srgbClr val="0C2678"/>
                </a:solidFill>
                <a:latin typeface="Times New Roman" pitchFamily="18" charset="0"/>
              </a:rPr>
              <a:t>	</a:t>
            </a:r>
            <a:r>
              <a:rPr lang="da-DK" sz="900" dirty="0" smtClean="0">
                <a:solidFill>
                  <a:srgbClr val="0C2678"/>
                </a:solidFill>
                <a:latin typeface="Times New Roman" pitchFamily="18" charset="0"/>
              </a:rPr>
              <a:t> </a:t>
            </a:r>
            <a:r>
              <a:rPr lang="da-DK" sz="900" dirty="0" smtClean="0">
                <a:solidFill>
                  <a:srgbClr val="0C2678"/>
                </a:solidFill>
              </a:rPr>
              <a:t>Danmark</a:t>
            </a:r>
            <a:endParaRPr lang="da-DK" sz="900" dirty="0">
              <a:solidFill>
                <a:srgbClr val="0C2678"/>
              </a:solidFill>
            </a:endParaRPr>
          </a:p>
          <a:p>
            <a:pPr algn="l" eaLnBrk="0" hangingPunct="0">
              <a:spcBef>
                <a:spcPct val="0"/>
              </a:spcBef>
              <a:buFont typeface="Wingdings" pitchFamily="2" charset="2"/>
              <a:buNone/>
              <a:tabLst>
                <a:tab pos="1971675" algn="l"/>
              </a:tabLst>
              <a:defRPr/>
            </a:pPr>
            <a:r>
              <a:rPr lang="da-DK" sz="1050" dirty="0" smtClean="0">
                <a:solidFill>
                  <a:srgbClr val="0C2678"/>
                </a:solidFill>
                <a:latin typeface="Times New Roman" pitchFamily="18" charset="0"/>
              </a:rPr>
              <a:t>Statsautoriseret revisor, partner</a:t>
            </a:r>
          </a:p>
          <a:p>
            <a:pPr eaLnBrk="0" hangingPunct="0">
              <a:spcBef>
                <a:spcPct val="0"/>
              </a:spcBef>
              <a:tabLst>
                <a:tab pos="1971675" algn="l"/>
              </a:tabLst>
              <a:defRPr/>
            </a:pPr>
            <a:r>
              <a:rPr lang="da-DK" sz="1050" dirty="0" smtClean="0">
                <a:solidFill>
                  <a:srgbClr val="0C2678"/>
                </a:solidFill>
                <a:latin typeface="Times New Roman" pitchFamily="18" charset="0"/>
              </a:rPr>
              <a:t>Revision</a:t>
            </a:r>
            <a:r>
              <a:rPr lang="da-DK" sz="900" dirty="0" smtClean="0">
                <a:solidFill>
                  <a:srgbClr val="0C2678"/>
                </a:solidFill>
                <a:latin typeface="Times New Roman" pitchFamily="18" charset="0"/>
              </a:rPr>
              <a:t>	 </a:t>
            </a:r>
            <a:r>
              <a:rPr lang="da-DK" sz="900" dirty="0" smtClean="0">
                <a:solidFill>
                  <a:srgbClr val="0C2678"/>
                </a:solidFill>
              </a:rPr>
              <a:t>Tel: + 45 36 10 33 20</a:t>
            </a:r>
          </a:p>
          <a:p>
            <a:pPr algn="l" eaLnBrk="0" hangingPunct="0">
              <a:spcBef>
                <a:spcPct val="0"/>
              </a:spcBef>
              <a:buFont typeface="Wingdings" pitchFamily="2" charset="2"/>
              <a:buNone/>
              <a:tabLst>
                <a:tab pos="1971675" algn="l"/>
              </a:tabLst>
              <a:defRPr/>
            </a:pPr>
            <a:r>
              <a:rPr lang="da-DK" sz="900" dirty="0">
                <a:solidFill>
                  <a:srgbClr val="0C2678"/>
                </a:solidFill>
              </a:rPr>
              <a:t>	</a:t>
            </a:r>
            <a:r>
              <a:rPr lang="da-DK" sz="900" dirty="0" smtClean="0">
                <a:solidFill>
                  <a:srgbClr val="0C2678"/>
                </a:solidFill>
              </a:rPr>
              <a:t> Mobil: </a:t>
            </a:r>
            <a:r>
              <a:rPr lang="da-DK" sz="900" dirty="0">
                <a:solidFill>
                  <a:srgbClr val="0C2678"/>
                </a:solidFill>
              </a:rPr>
              <a:t>+ </a:t>
            </a:r>
            <a:r>
              <a:rPr lang="da-DK" sz="900" dirty="0" smtClean="0">
                <a:solidFill>
                  <a:srgbClr val="0C2678"/>
                </a:solidFill>
              </a:rPr>
              <a:t>45 30 93 63 20</a:t>
            </a:r>
            <a:endParaRPr lang="da-DK" sz="900" dirty="0">
              <a:solidFill>
                <a:srgbClr val="0C2678"/>
              </a:solidFill>
            </a:endParaRPr>
          </a:p>
          <a:p>
            <a:pPr eaLnBrk="0" hangingPunct="0">
              <a:spcBef>
                <a:spcPct val="0"/>
              </a:spcBef>
              <a:tabLst>
                <a:tab pos="1971675" algn="l"/>
              </a:tabLst>
              <a:defRPr/>
            </a:pPr>
            <a:r>
              <a:rPr lang="da-DK" sz="900" dirty="0">
                <a:solidFill>
                  <a:srgbClr val="0C2678"/>
                </a:solidFill>
              </a:rPr>
              <a:t>	</a:t>
            </a:r>
            <a:r>
              <a:rPr lang="da-DK" sz="900" dirty="0" smtClean="0">
                <a:solidFill>
                  <a:srgbClr val="0C2678"/>
                </a:solidFill>
              </a:rPr>
              <a:t> thpetersen@deloitte.dk</a:t>
            </a:r>
          </a:p>
          <a:p>
            <a:pPr eaLnBrk="0" hangingPunct="0">
              <a:spcBef>
                <a:spcPct val="0"/>
              </a:spcBef>
              <a:tabLst>
                <a:tab pos="1971675" algn="l"/>
              </a:tabLst>
              <a:defRPr/>
            </a:pPr>
            <a:endParaRPr lang="da-DK" sz="900" dirty="0" smtClean="0">
              <a:solidFill>
                <a:srgbClr val="0C2678"/>
              </a:solidFill>
            </a:endParaRPr>
          </a:p>
          <a:p>
            <a:pPr algn="l" eaLnBrk="0" hangingPunct="0">
              <a:spcBef>
                <a:spcPct val="0"/>
              </a:spcBef>
              <a:buFont typeface="Wingdings" pitchFamily="2" charset="2"/>
              <a:buNone/>
              <a:tabLst>
                <a:tab pos="1971675" algn="l"/>
              </a:tabLst>
              <a:defRPr/>
            </a:pPr>
            <a:r>
              <a:rPr lang="da-DK" sz="900" dirty="0">
                <a:solidFill>
                  <a:srgbClr val="0C2678"/>
                </a:solidFill>
              </a:rPr>
              <a:t>	</a:t>
            </a:r>
            <a:r>
              <a:rPr lang="da-DK" sz="900" dirty="0" smtClean="0">
                <a:solidFill>
                  <a:srgbClr val="0C2678"/>
                </a:solidFill>
              </a:rPr>
              <a:t> </a:t>
            </a:r>
            <a:r>
              <a:rPr lang="da-DK" sz="900" dirty="0" err="1" smtClean="0">
                <a:solidFill>
                  <a:srgbClr val="0C2678"/>
                </a:solidFill>
              </a:rPr>
              <a:t>Member</a:t>
            </a:r>
            <a:r>
              <a:rPr lang="da-DK" sz="900" dirty="0" smtClean="0">
                <a:solidFill>
                  <a:srgbClr val="0C2678"/>
                </a:solidFill>
              </a:rPr>
              <a:t> </a:t>
            </a:r>
            <a:r>
              <a:rPr lang="da-DK" sz="900" dirty="0">
                <a:solidFill>
                  <a:srgbClr val="0C2678"/>
                </a:solidFill>
              </a:rPr>
              <a:t>of</a:t>
            </a:r>
          </a:p>
          <a:p>
            <a:pPr algn="l" eaLnBrk="0" hangingPunct="0">
              <a:spcBef>
                <a:spcPct val="0"/>
              </a:spcBef>
              <a:buFont typeface="Wingdings" pitchFamily="2" charset="2"/>
              <a:buNone/>
              <a:tabLst>
                <a:tab pos="1971675" algn="l"/>
              </a:tabLst>
              <a:defRPr/>
            </a:pPr>
            <a:r>
              <a:rPr lang="da-DK" sz="900" dirty="0">
                <a:solidFill>
                  <a:srgbClr val="0C2678"/>
                </a:solidFill>
              </a:rPr>
              <a:t>	</a:t>
            </a:r>
            <a:r>
              <a:rPr lang="da-DK" sz="900" dirty="0" smtClean="0">
                <a:solidFill>
                  <a:srgbClr val="0C2678"/>
                </a:solidFill>
              </a:rPr>
              <a:t> Deloitte </a:t>
            </a:r>
            <a:r>
              <a:rPr lang="da-DK" sz="900" dirty="0">
                <a:solidFill>
                  <a:srgbClr val="0C2678"/>
                </a:solidFill>
              </a:rPr>
              <a:t>Touche </a:t>
            </a:r>
            <a:r>
              <a:rPr lang="da-DK" sz="900" dirty="0" err="1" smtClean="0">
                <a:solidFill>
                  <a:srgbClr val="0C2678"/>
                </a:solidFill>
              </a:rPr>
              <a:t>Tohmatsu</a:t>
            </a:r>
            <a:r>
              <a:rPr lang="da-DK" sz="900" dirty="0" smtClean="0">
                <a:solidFill>
                  <a:srgbClr val="0C2678"/>
                </a:solidFill>
              </a:rPr>
              <a:t> Limited</a:t>
            </a:r>
            <a:endParaRPr lang="da-DK" sz="900" dirty="0">
              <a:solidFill>
                <a:srgbClr val="0C2678"/>
              </a:solidFill>
            </a:endParaRPr>
          </a:p>
        </p:txBody>
      </p:sp>
      <p:pic>
        <p:nvPicPr>
          <p:cNvPr id="7" name="Picture 13" descr="BDCM_CC_Deloittelogo81003"/>
          <p:cNvPicPr>
            <a:picLocks noChangeAspect="1" noChangeArrowheads="1"/>
          </p:cNvPicPr>
          <p:nvPr/>
        </p:nvPicPr>
        <p:blipFill>
          <a:blip r:embed="rId2" cstate="print"/>
          <a:srcRect/>
          <a:stretch>
            <a:fillRect/>
          </a:stretch>
        </p:blipFill>
        <p:spPr bwMode="auto">
          <a:xfrm>
            <a:off x="582026" y="1471191"/>
            <a:ext cx="1456592" cy="301625"/>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fld id="{FEE3D930-4A7F-42F1-B01B-C77C8BA23BF4}" type="slidenum">
              <a:rPr lang="da-DK" smtClean="0"/>
              <a:t>35</a:t>
            </a:fld>
            <a:endParaRPr lang="da-DK"/>
          </a:p>
        </p:txBody>
      </p:sp>
      <p:pic>
        <p:nvPicPr>
          <p:cNvPr id="8" name="Picture 7" descr="19-018 A-02-AW2"/>
          <p:cNvPicPr>
            <a:picLocks noChangeAspect="1" noChangeArrowheads="1"/>
          </p:cNvPicPr>
          <p:nvPr/>
        </p:nvPicPr>
        <p:blipFill>
          <a:blip r:embed="rId3" cstate="print"/>
          <a:srcRect l="13753" r="-6"/>
          <a:stretch>
            <a:fillRect/>
          </a:stretch>
        </p:blipFill>
        <p:spPr bwMode="auto">
          <a:xfrm>
            <a:off x="4644008" y="1052736"/>
            <a:ext cx="4143404" cy="540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 name="Title 2"/>
          <p:cNvSpPr txBox="1">
            <a:spLocks/>
          </p:cNvSpPr>
          <p:nvPr/>
        </p:nvSpPr>
        <p:spPr bwMode="auto">
          <a:xfrm>
            <a:off x="396000" y="298800"/>
            <a:ext cx="8352000" cy="7539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lnSpc>
                <a:spcPct val="100000"/>
              </a:lnSpc>
              <a:spcBef>
                <a:spcPct val="0"/>
              </a:spcBef>
              <a:spcAft>
                <a:spcPct val="0"/>
              </a:spcAft>
              <a:defRPr sz="2400" b="1" kern="1200">
                <a:solidFill>
                  <a:schemeClr val="tx2"/>
                </a:solidFill>
                <a:latin typeface="+mj-lt"/>
                <a:ea typeface="+mj-ea"/>
                <a:cs typeface="+mj-cs"/>
              </a:defRPr>
            </a:lvl1pPr>
            <a:lvl2pPr algn="l" defTabSz="914258" rtl="0" eaLnBrk="1" fontAlgn="base" hangingPunct="1">
              <a:lnSpc>
                <a:spcPts val="3050"/>
              </a:lnSpc>
              <a:spcBef>
                <a:spcPct val="0"/>
              </a:spcBef>
              <a:spcAft>
                <a:spcPct val="0"/>
              </a:spcAft>
              <a:defRPr sz="2200" b="1">
                <a:solidFill>
                  <a:schemeClr val="tx2"/>
                </a:solidFill>
                <a:latin typeface="Arial" charset="0"/>
              </a:defRPr>
            </a:lvl2pPr>
            <a:lvl3pPr algn="l" defTabSz="914258" rtl="0" eaLnBrk="1" fontAlgn="base" hangingPunct="1">
              <a:lnSpc>
                <a:spcPts val="3050"/>
              </a:lnSpc>
              <a:spcBef>
                <a:spcPct val="0"/>
              </a:spcBef>
              <a:spcAft>
                <a:spcPct val="0"/>
              </a:spcAft>
              <a:defRPr sz="2200" b="1">
                <a:solidFill>
                  <a:schemeClr val="tx2"/>
                </a:solidFill>
                <a:latin typeface="Arial" charset="0"/>
              </a:defRPr>
            </a:lvl3pPr>
            <a:lvl4pPr algn="l" defTabSz="914258" rtl="0" eaLnBrk="1" fontAlgn="base" hangingPunct="1">
              <a:lnSpc>
                <a:spcPts val="3050"/>
              </a:lnSpc>
              <a:spcBef>
                <a:spcPct val="0"/>
              </a:spcBef>
              <a:spcAft>
                <a:spcPct val="0"/>
              </a:spcAft>
              <a:defRPr sz="2200" b="1">
                <a:solidFill>
                  <a:schemeClr val="tx2"/>
                </a:solidFill>
                <a:latin typeface="Arial" charset="0"/>
              </a:defRPr>
            </a:lvl4pPr>
            <a:lvl5pPr algn="l" defTabSz="914258" rtl="0" eaLnBrk="1" fontAlgn="base" hangingPunct="1">
              <a:lnSpc>
                <a:spcPts val="3050"/>
              </a:lnSpc>
              <a:spcBef>
                <a:spcPct val="0"/>
              </a:spcBef>
              <a:spcAft>
                <a:spcPct val="0"/>
              </a:spcAft>
              <a:defRPr sz="2200" b="1">
                <a:solidFill>
                  <a:schemeClr val="tx2"/>
                </a:solidFill>
                <a:latin typeface="Arial" charset="0"/>
              </a:defRPr>
            </a:lvl5pPr>
            <a:lvl6pPr marL="410134" algn="l" rtl="0" eaLnBrk="1" fontAlgn="base" hangingPunct="1">
              <a:spcBef>
                <a:spcPct val="0"/>
              </a:spcBef>
              <a:spcAft>
                <a:spcPct val="0"/>
              </a:spcAft>
              <a:defRPr sz="2200" b="1">
                <a:solidFill>
                  <a:schemeClr val="accent1"/>
                </a:solidFill>
                <a:latin typeface="Arial" charset="0"/>
              </a:defRPr>
            </a:lvl6pPr>
            <a:lvl7pPr marL="820269" algn="l" rtl="0" eaLnBrk="1" fontAlgn="base" hangingPunct="1">
              <a:spcBef>
                <a:spcPct val="0"/>
              </a:spcBef>
              <a:spcAft>
                <a:spcPct val="0"/>
              </a:spcAft>
              <a:defRPr sz="2200" b="1">
                <a:solidFill>
                  <a:schemeClr val="accent1"/>
                </a:solidFill>
                <a:latin typeface="Arial" charset="0"/>
              </a:defRPr>
            </a:lvl7pPr>
            <a:lvl8pPr marL="1230403" algn="l" rtl="0" eaLnBrk="1" fontAlgn="base" hangingPunct="1">
              <a:spcBef>
                <a:spcPct val="0"/>
              </a:spcBef>
              <a:spcAft>
                <a:spcPct val="0"/>
              </a:spcAft>
              <a:defRPr sz="2200" b="1">
                <a:solidFill>
                  <a:schemeClr val="accent1"/>
                </a:solidFill>
                <a:latin typeface="Arial" charset="0"/>
              </a:defRPr>
            </a:lvl8pPr>
            <a:lvl9pPr marL="1640536" algn="l" rtl="0" eaLnBrk="1" fontAlgn="base" hangingPunct="1">
              <a:spcBef>
                <a:spcPct val="0"/>
              </a:spcBef>
              <a:spcAft>
                <a:spcPct val="0"/>
              </a:spcAft>
              <a:defRPr sz="2200" b="1">
                <a:solidFill>
                  <a:schemeClr val="accent1"/>
                </a:solidFill>
                <a:latin typeface="Arial" charset="0"/>
              </a:defRPr>
            </a:lvl9pPr>
          </a:lstStyle>
          <a:p>
            <a:r>
              <a:rPr lang="da-DK" dirty="0" smtClean="0"/>
              <a:t>9. Kontaktinformation hos Deloitte</a:t>
            </a:r>
            <a:endParaRPr lang="da-DK" b="0" dirty="0">
              <a:solidFill>
                <a:schemeClr val="accent2"/>
              </a:solidFill>
            </a:endParaRPr>
          </a:p>
        </p:txBody>
      </p:sp>
    </p:spTree>
    <p:extLst>
      <p:ext uri="{BB962C8B-B14F-4D97-AF65-F5344CB8AC3E}">
        <p14:creationId xmlns:p14="http://schemas.microsoft.com/office/powerpoint/2010/main" val="37135826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19" descr="DEL_PRI_RGB"/>
          <p:cNvPicPr>
            <a:picLocks noChangeAspect="1" noChangeArrowheads="1"/>
          </p:cNvPicPr>
          <p:nvPr/>
        </p:nvPicPr>
        <p:blipFill>
          <a:blip r:embed="rId3" cstate="print"/>
          <a:srcRect l="11237" t="27428" r="9845" b="25551"/>
          <a:stretch>
            <a:fillRect/>
          </a:stretch>
        </p:blipFill>
        <p:spPr bwMode="auto">
          <a:xfrm>
            <a:off x="313200" y="2930400"/>
            <a:ext cx="3795712" cy="896937"/>
          </a:xfrm>
          <a:prstGeom prst="rect">
            <a:avLst/>
          </a:prstGeom>
          <a:noFill/>
          <a:ln w="9525">
            <a:noFill/>
            <a:miter lim="800000"/>
            <a:headEnd/>
            <a:tailEnd/>
          </a:ln>
        </p:spPr>
      </p:pic>
      <p:sp>
        <p:nvSpPr>
          <p:cNvPr id="7" name="Text Box 16"/>
          <p:cNvSpPr txBox="1">
            <a:spLocks noChangeArrowheads="1"/>
          </p:cNvSpPr>
          <p:nvPr/>
        </p:nvSpPr>
        <p:spPr bwMode="auto">
          <a:xfrm>
            <a:off x="411133" y="5747911"/>
            <a:ext cx="6224618" cy="646331"/>
          </a:xfrm>
          <a:prstGeom prst="rect">
            <a:avLst/>
          </a:prstGeom>
          <a:noFill/>
          <a:ln w="9525">
            <a:noFill/>
            <a:miter lim="800000"/>
            <a:headEnd/>
            <a:tailEnd/>
          </a:ln>
          <a:effectLst/>
        </p:spPr>
        <p:txBody>
          <a:bodyPr lIns="0" tIns="0" rIns="0" bIns="0">
            <a:spAutoFit/>
          </a:bodyPr>
          <a:lstStyle/>
          <a:p>
            <a:r>
              <a:rPr lang="da-DK" sz="700" b="1" dirty="0" err="1" smtClean="0"/>
              <a:t>Deloitte</a:t>
            </a:r>
            <a:r>
              <a:rPr lang="da-DK" sz="700" b="1" dirty="0" smtClean="0"/>
              <a:t> Touche </a:t>
            </a:r>
            <a:r>
              <a:rPr lang="da-DK" sz="700" b="1" dirty="0" err="1" smtClean="0"/>
              <a:t>Tohmatsu</a:t>
            </a:r>
            <a:r>
              <a:rPr lang="da-DK" sz="700" b="1" dirty="0" smtClean="0"/>
              <a:t> </a:t>
            </a:r>
            <a:r>
              <a:rPr lang="da-DK" sz="700" b="1" dirty="0" err="1" smtClean="0"/>
              <a:t>Limited</a:t>
            </a:r>
            <a:endParaRPr lang="da-DK" sz="700" b="1" dirty="0" smtClean="0"/>
          </a:p>
          <a:p>
            <a:r>
              <a:rPr lang="da-DK" sz="700" dirty="0" err="1" smtClean="0"/>
              <a:t>Deloitte</a:t>
            </a:r>
            <a:r>
              <a:rPr lang="da-DK" sz="700" dirty="0" smtClean="0"/>
              <a:t> er en betegnelse for </a:t>
            </a:r>
            <a:r>
              <a:rPr lang="da-DK" sz="700" dirty="0" err="1" smtClean="0"/>
              <a:t>Deloitte</a:t>
            </a:r>
            <a:r>
              <a:rPr lang="da-DK" sz="700" dirty="0" smtClean="0"/>
              <a:t> Touche </a:t>
            </a:r>
            <a:r>
              <a:rPr lang="da-DK" sz="700" dirty="0" err="1" smtClean="0"/>
              <a:t>Tohmatsu</a:t>
            </a:r>
            <a:r>
              <a:rPr lang="da-DK" sz="700" dirty="0" smtClean="0"/>
              <a:t> </a:t>
            </a:r>
            <a:r>
              <a:rPr lang="da-DK" sz="700" dirty="0" err="1" smtClean="0"/>
              <a:t>Limited</a:t>
            </a:r>
            <a:r>
              <a:rPr lang="da-DK" sz="700" dirty="0" smtClean="0"/>
              <a:t>, der er et britisk selskab med begrænset ansvar, og dets netværk af medlemsfirmaer. Hvert medlemsfirma udgør en separat og uafhængig juridisk enhed. Vi henviser til </a:t>
            </a:r>
            <a:r>
              <a:rPr lang="da-DK" sz="700" dirty="0" err="1" smtClean="0"/>
              <a:t>www.deloitte.com/about</a:t>
            </a:r>
            <a:r>
              <a:rPr lang="da-DK" sz="700" dirty="0" smtClean="0"/>
              <a:t> for en udførlig beskrivelse af den juridiske struktur  i </a:t>
            </a:r>
            <a:r>
              <a:rPr lang="da-DK" sz="700" dirty="0" err="1" smtClean="0"/>
              <a:t>Deloitte</a:t>
            </a:r>
            <a:r>
              <a:rPr lang="da-DK" sz="700" dirty="0" smtClean="0"/>
              <a:t> Touche </a:t>
            </a:r>
            <a:r>
              <a:rPr lang="da-DK" sz="700" dirty="0" err="1" smtClean="0"/>
              <a:t>Tohmatsu</a:t>
            </a:r>
            <a:r>
              <a:rPr lang="da-DK" sz="700" dirty="0" smtClean="0"/>
              <a:t> </a:t>
            </a:r>
            <a:r>
              <a:rPr lang="da-DK" sz="700" dirty="0" err="1" smtClean="0"/>
              <a:t>Limited</a:t>
            </a:r>
            <a:r>
              <a:rPr lang="da-DK" sz="700" dirty="0" smtClean="0"/>
              <a:t> og dets medlemsfirmaer.</a:t>
            </a:r>
          </a:p>
          <a:p>
            <a:endParaRPr lang="da-DK" sz="700" dirty="0" smtClean="0"/>
          </a:p>
          <a:p>
            <a:r>
              <a:rPr lang="da-DK" sz="700" smtClean="0"/>
              <a:t>© 2014 </a:t>
            </a:r>
            <a:r>
              <a:rPr lang="da-DK" sz="700" dirty="0" smtClean="0"/>
              <a:t>Deloitte Statsautoriseret Revisionspartnerselskab. Medlem af </a:t>
            </a:r>
            <a:r>
              <a:rPr lang="da-DK" sz="700" dirty="0" err="1" smtClean="0"/>
              <a:t>Deloitte</a:t>
            </a:r>
            <a:r>
              <a:rPr lang="da-DK" sz="700" dirty="0" smtClean="0"/>
              <a:t> Touche </a:t>
            </a:r>
            <a:r>
              <a:rPr lang="da-DK" sz="700" dirty="0" err="1" smtClean="0"/>
              <a:t>Tohmatsu</a:t>
            </a:r>
            <a:r>
              <a:rPr lang="da-DK" sz="700" dirty="0" smtClean="0"/>
              <a:t> </a:t>
            </a:r>
            <a:r>
              <a:rPr lang="da-DK" sz="700" dirty="0" err="1" smtClean="0"/>
              <a:t>Limited</a:t>
            </a:r>
            <a:endParaRPr lang="da-DK" sz="700" dirty="0"/>
          </a:p>
        </p:txBody>
      </p:sp>
    </p:spTree>
    <p:extLst>
      <p:ext uri="{BB962C8B-B14F-4D97-AF65-F5344CB8AC3E}">
        <p14:creationId xmlns:p14="http://schemas.microsoft.com/office/powerpoint/2010/main" val="507574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000" y="298800"/>
            <a:ext cx="8352000" cy="825944"/>
          </a:xfrm>
        </p:spPr>
        <p:txBody>
          <a:bodyPr/>
          <a:lstStyle/>
          <a:p>
            <a:r>
              <a:rPr lang="da-DK" dirty="0" smtClean="0"/>
              <a:t>1. </a:t>
            </a:r>
            <a:r>
              <a:rPr lang="da-DK" dirty="0" smtClean="0"/>
              <a:t>Udviklingen </a:t>
            </a:r>
            <a:r>
              <a:rPr lang="da-DK" dirty="0" smtClean="0"/>
              <a:t>i branchen</a:t>
            </a:r>
            <a:br>
              <a:rPr lang="da-DK" dirty="0" smtClean="0"/>
            </a:br>
            <a:r>
              <a:rPr lang="da-DK" b="0" dirty="0" smtClean="0">
                <a:solidFill>
                  <a:schemeClr val="accent2"/>
                </a:solidFill>
              </a:rPr>
              <a:t>Overblik - regnskabstal</a:t>
            </a:r>
            <a:endParaRPr lang="da-DK" b="0" dirty="0">
              <a:solidFill>
                <a:schemeClr val="accent2"/>
              </a:solidFill>
            </a:endParaRPr>
          </a:p>
        </p:txBody>
      </p:sp>
      <p:sp>
        <p:nvSpPr>
          <p:cNvPr id="6" name="Slide Number Placeholder 5"/>
          <p:cNvSpPr>
            <a:spLocks noGrp="1"/>
          </p:cNvSpPr>
          <p:nvPr>
            <p:ph type="sldNum" sz="quarter" idx="10"/>
          </p:nvPr>
        </p:nvSpPr>
        <p:spPr/>
        <p:txBody>
          <a:bodyPr/>
          <a:lstStyle/>
          <a:p>
            <a:fld id="{FEE3D930-4A7F-42F1-B01B-C77C8BA23BF4}" type="slidenum">
              <a:rPr lang="da-DK" smtClean="0"/>
              <a:t>4</a:t>
            </a:fld>
            <a:endParaRPr lang="da-DK"/>
          </a:p>
        </p:txBody>
      </p:sp>
      <p:pic>
        <p:nvPicPr>
          <p:cNvPr id="16" name="Picture 15"/>
          <p:cNvPicPr>
            <a:picLocks noChangeAspect="1"/>
          </p:cNvPicPr>
          <p:nvPr/>
        </p:nvPicPr>
        <p:blipFill>
          <a:blip r:embed="rId3"/>
          <a:stretch>
            <a:fillRect/>
          </a:stretch>
        </p:blipFill>
        <p:spPr>
          <a:xfrm>
            <a:off x="195064" y="2420888"/>
            <a:ext cx="4953000" cy="552450"/>
          </a:xfrm>
          <a:prstGeom prst="rect">
            <a:avLst/>
          </a:prstGeom>
        </p:spPr>
      </p:pic>
      <p:pic>
        <p:nvPicPr>
          <p:cNvPr id="17" name="Picture 16"/>
          <p:cNvPicPr>
            <a:picLocks noChangeAspect="1"/>
          </p:cNvPicPr>
          <p:nvPr/>
        </p:nvPicPr>
        <p:blipFill>
          <a:blip r:embed="rId4"/>
          <a:stretch>
            <a:fillRect/>
          </a:stretch>
        </p:blipFill>
        <p:spPr>
          <a:xfrm>
            <a:off x="195064" y="2974004"/>
            <a:ext cx="8872736" cy="454996"/>
          </a:xfrm>
          <a:prstGeom prst="rect">
            <a:avLst/>
          </a:prstGeom>
        </p:spPr>
      </p:pic>
      <p:pic>
        <p:nvPicPr>
          <p:cNvPr id="18" name="Picture 17"/>
          <p:cNvPicPr>
            <a:picLocks noChangeAspect="1"/>
          </p:cNvPicPr>
          <p:nvPr/>
        </p:nvPicPr>
        <p:blipFill>
          <a:blip r:embed="rId5"/>
          <a:stretch>
            <a:fillRect/>
          </a:stretch>
        </p:blipFill>
        <p:spPr>
          <a:xfrm>
            <a:off x="251520" y="3645024"/>
            <a:ext cx="4391025" cy="571500"/>
          </a:xfrm>
          <a:prstGeom prst="rect">
            <a:avLst/>
          </a:prstGeom>
        </p:spPr>
      </p:pic>
      <p:pic>
        <p:nvPicPr>
          <p:cNvPr id="19" name="Picture 18"/>
          <p:cNvPicPr>
            <a:picLocks noChangeAspect="1"/>
          </p:cNvPicPr>
          <p:nvPr/>
        </p:nvPicPr>
        <p:blipFill>
          <a:blip r:embed="rId6"/>
          <a:stretch>
            <a:fillRect/>
          </a:stretch>
        </p:blipFill>
        <p:spPr>
          <a:xfrm>
            <a:off x="251520" y="4149080"/>
            <a:ext cx="8816280" cy="432048"/>
          </a:xfrm>
          <a:prstGeom prst="rect">
            <a:avLst/>
          </a:prstGeom>
        </p:spPr>
      </p:pic>
      <p:pic>
        <p:nvPicPr>
          <p:cNvPr id="20" name="Picture 19"/>
          <p:cNvPicPr>
            <a:picLocks noChangeAspect="1"/>
          </p:cNvPicPr>
          <p:nvPr/>
        </p:nvPicPr>
        <p:blipFill>
          <a:blip r:embed="rId7"/>
          <a:stretch>
            <a:fillRect/>
          </a:stretch>
        </p:blipFill>
        <p:spPr>
          <a:xfrm>
            <a:off x="179512" y="1196752"/>
            <a:ext cx="8964488" cy="720080"/>
          </a:xfrm>
          <a:prstGeom prst="rect">
            <a:avLst/>
          </a:prstGeom>
        </p:spPr>
      </p:pic>
      <p:pic>
        <p:nvPicPr>
          <p:cNvPr id="21" name="Picture 20"/>
          <p:cNvPicPr>
            <a:picLocks noChangeAspect="1"/>
          </p:cNvPicPr>
          <p:nvPr/>
        </p:nvPicPr>
        <p:blipFill>
          <a:blip r:embed="rId8"/>
          <a:stretch>
            <a:fillRect/>
          </a:stretch>
        </p:blipFill>
        <p:spPr>
          <a:xfrm>
            <a:off x="179512" y="1340768"/>
            <a:ext cx="3960440" cy="542925"/>
          </a:xfrm>
          <a:prstGeom prst="rect">
            <a:avLst/>
          </a:prstGeom>
        </p:spPr>
      </p:pic>
      <p:pic>
        <p:nvPicPr>
          <p:cNvPr id="22" name="Picture 21"/>
          <p:cNvPicPr>
            <a:picLocks noChangeAspect="1"/>
          </p:cNvPicPr>
          <p:nvPr/>
        </p:nvPicPr>
        <p:blipFill>
          <a:blip r:embed="rId9"/>
          <a:stretch>
            <a:fillRect/>
          </a:stretch>
        </p:blipFill>
        <p:spPr>
          <a:xfrm>
            <a:off x="220216" y="1844825"/>
            <a:ext cx="8888288" cy="375960"/>
          </a:xfrm>
          <a:prstGeom prst="rect">
            <a:avLst/>
          </a:prstGeom>
        </p:spPr>
      </p:pic>
      <p:pic>
        <p:nvPicPr>
          <p:cNvPr id="13" name="Picture 2" descr="C:\Users\jalindberg\Desktop\Captur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635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EE3D930-4A7F-42F1-B01B-C77C8BA23BF4}" type="slidenum">
              <a:rPr lang="da-DK" smtClean="0"/>
              <a:t>5</a:t>
            </a:fld>
            <a:endParaRPr lang="da-DK" dirty="0"/>
          </a:p>
        </p:txBody>
      </p:sp>
      <p:grpSp>
        <p:nvGrpSpPr>
          <p:cNvPr id="5" name="Group 4"/>
          <p:cNvGrpSpPr/>
          <p:nvPr/>
        </p:nvGrpSpPr>
        <p:grpSpPr>
          <a:xfrm>
            <a:off x="642383" y="1235056"/>
            <a:ext cx="8112566" cy="5051637"/>
            <a:chOff x="177694" y="980728"/>
            <a:chExt cx="8788613" cy="5472607"/>
          </a:xfrm>
        </p:grpSpPr>
        <p:sp>
          <p:nvSpPr>
            <p:cNvPr id="6" name="Oval 5"/>
            <p:cNvSpPr/>
            <p:nvPr/>
          </p:nvSpPr>
          <p:spPr>
            <a:xfrm>
              <a:off x="177694" y="980728"/>
              <a:ext cx="8788613" cy="5472607"/>
            </a:xfrm>
            <a:prstGeom prst="ellipse">
              <a:avLst/>
            </a:prstGeom>
            <a:solidFill>
              <a:schemeClr val="accent2"/>
            </a:solidFill>
            <a:ln>
              <a:solidFill>
                <a:schemeClr val="bg1"/>
              </a:solidFill>
            </a:ln>
            <a:effectLst/>
          </p:spPr>
          <p:txBody>
            <a:bodyPr lIns="0" tIns="0" rIns="0" bIns="0"/>
            <a:lstStyle/>
            <a:p>
              <a:endParaRPr lang="en-US" sz="1662" b="1" cap="small">
                <a:solidFill>
                  <a:schemeClr val="accent2"/>
                </a:solidFill>
              </a:endParaRPr>
            </a:p>
          </p:txBody>
        </p:sp>
        <p:sp>
          <p:nvSpPr>
            <p:cNvPr id="7" name="Oval 6"/>
            <p:cNvSpPr/>
            <p:nvPr/>
          </p:nvSpPr>
          <p:spPr>
            <a:xfrm>
              <a:off x="1058100" y="1604716"/>
              <a:ext cx="7027801" cy="4248058"/>
            </a:xfrm>
            <a:prstGeom prst="ellipse">
              <a:avLst/>
            </a:prstGeom>
            <a:solidFill>
              <a:schemeClr val="tx2">
                <a:lumMod val="75000"/>
              </a:schemeClr>
            </a:solidFill>
            <a:ln w="9525">
              <a:solidFill>
                <a:schemeClr val="tx2">
                  <a:lumMod val="75000"/>
                </a:schemeClr>
              </a:solidFill>
              <a:round/>
              <a:headEnd/>
              <a:tailEnd/>
            </a:ln>
            <a:effectLst/>
          </p:spPr>
          <p:txBody>
            <a:bodyPr lIns="0" tIns="0" rIns="0" bIns="0"/>
            <a:lstStyle/>
            <a:p>
              <a:endParaRPr lang="en-US" sz="1662" b="1" cap="small">
                <a:solidFill>
                  <a:srgbClr val="005284">
                    <a:lumMod val="60000"/>
                    <a:lumOff val="40000"/>
                  </a:srgbClr>
                </a:solidFill>
              </a:endParaRPr>
            </a:p>
          </p:txBody>
        </p:sp>
      </p:grpSp>
      <p:grpSp>
        <p:nvGrpSpPr>
          <p:cNvPr id="8" name="Group 7"/>
          <p:cNvGrpSpPr/>
          <p:nvPr/>
        </p:nvGrpSpPr>
        <p:grpSpPr>
          <a:xfrm>
            <a:off x="541673" y="1270767"/>
            <a:ext cx="7774716" cy="4787932"/>
            <a:chOff x="205808" y="1090914"/>
            <a:chExt cx="8422609" cy="5186926"/>
          </a:xfrm>
        </p:grpSpPr>
        <p:sp>
          <p:nvSpPr>
            <p:cNvPr id="9" name="TextBox 8"/>
            <p:cNvSpPr txBox="1"/>
            <p:nvPr>
              <p:custDataLst>
                <p:tags r:id="rId1"/>
              </p:custDataLst>
            </p:nvPr>
          </p:nvSpPr>
          <p:spPr>
            <a:xfrm>
              <a:off x="1833396" y="4725724"/>
              <a:ext cx="1497763" cy="184704"/>
            </a:xfrm>
            <a:prstGeom prst="rect">
              <a:avLst/>
            </a:prstGeom>
            <a:noFill/>
          </p:spPr>
          <p:txBody>
            <a:bodyPr wrap="square" lIns="0" tIns="0" rIns="0" bIns="0" rtlCol="0">
              <a:spAutoFit/>
            </a:bodyPr>
            <a:lstStyle/>
            <a:p>
              <a:pPr algn="ctr"/>
              <a:r>
                <a:rPr lang="en-US" sz="1108" b="1" dirty="0">
                  <a:solidFill>
                    <a:srgbClr val="FFFFFF"/>
                  </a:solidFill>
                </a:rPr>
                <a:t>SEPA End-date</a:t>
              </a:r>
            </a:p>
          </p:txBody>
        </p:sp>
        <p:grpSp>
          <p:nvGrpSpPr>
            <p:cNvPr id="10" name="Group 9"/>
            <p:cNvGrpSpPr/>
            <p:nvPr/>
          </p:nvGrpSpPr>
          <p:grpSpPr>
            <a:xfrm>
              <a:off x="205808" y="1090914"/>
              <a:ext cx="8422609" cy="5186926"/>
              <a:chOff x="205808" y="1090914"/>
              <a:chExt cx="8422609" cy="5186926"/>
            </a:xfrm>
          </p:grpSpPr>
          <p:grpSp>
            <p:nvGrpSpPr>
              <p:cNvPr id="11" name="Group 10"/>
              <p:cNvGrpSpPr/>
              <p:nvPr/>
            </p:nvGrpSpPr>
            <p:grpSpPr>
              <a:xfrm>
                <a:off x="733181" y="1090914"/>
                <a:ext cx="7785058" cy="5186926"/>
                <a:chOff x="295313" y="779710"/>
                <a:chExt cx="9091850" cy="5788095"/>
              </a:xfrm>
            </p:grpSpPr>
            <p:sp>
              <p:nvSpPr>
                <p:cNvPr id="30" name="TextBox 29"/>
                <p:cNvSpPr txBox="1"/>
                <p:nvPr>
                  <p:custDataLst>
                    <p:tags r:id="rId10"/>
                  </p:custDataLst>
                </p:nvPr>
              </p:nvSpPr>
              <p:spPr>
                <a:xfrm>
                  <a:off x="3780648" y="6155584"/>
                  <a:ext cx="1440650" cy="412221"/>
                </a:xfrm>
                <a:prstGeom prst="rect">
                  <a:avLst/>
                </a:prstGeom>
                <a:noFill/>
              </p:spPr>
              <p:txBody>
                <a:bodyPr wrap="square" lIns="0" tIns="0" rIns="0" bIns="0" rtlCol="0">
                  <a:spAutoFit/>
                </a:bodyPr>
                <a:lstStyle/>
                <a:p>
                  <a:pPr algn="ctr"/>
                  <a:r>
                    <a:rPr lang="en-US" sz="1108" b="1" dirty="0">
                      <a:solidFill>
                        <a:srgbClr val="FFFFFF"/>
                      </a:solidFill>
                    </a:rPr>
                    <a:t>Securities Law Directive</a:t>
                  </a:r>
                </a:p>
              </p:txBody>
            </p:sp>
            <p:sp>
              <p:nvSpPr>
                <p:cNvPr id="31" name="TextBox 30"/>
                <p:cNvSpPr txBox="1"/>
                <p:nvPr/>
              </p:nvSpPr>
              <p:spPr>
                <a:xfrm>
                  <a:off x="7361735" y="2924046"/>
                  <a:ext cx="1178785" cy="206111"/>
                </a:xfrm>
                <a:prstGeom prst="rect">
                  <a:avLst/>
                </a:prstGeom>
                <a:noFill/>
              </p:spPr>
              <p:txBody>
                <a:bodyPr wrap="square" lIns="0" tIns="0" rIns="0" bIns="0" rtlCol="0">
                  <a:spAutoFit/>
                </a:bodyPr>
                <a:lstStyle/>
                <a:p>
                  <a:pPr algn="ctr"/>
                  <a:r>
                    <a:rPr lang="en-US" sz="1108" b="1" dirty="0">
                      <a:solidFill>
                        <a:schemeClr val="bg1"/>
                      </a:solidFill>
                    </a:rPr>
                    <a:t>FTT</a:t>
                  </a:r>
                </a:p>
              </p:txBody>
            </p:sp>
            <p:sp>
              <p:nvSpPr>
                <p:cNvPr id="32" name="TextBox 31"/>
                <p:cNvSpPr txBox="1"/>
                <p:nvPr/>
              </p:nvSpPr>
              <p:spPr>
                <a:xfrm>
                  <a:off x="5661942" y="1140540"/>
                  <a:ext cx="2171422" cy="412221"/>
                </a:xfrm>
                <a:prstGeom prst="rect">
                  <a:avLst/>
                </a:prstGeom>
                <a:noFill/>
              </p:spPr>
              <p:txBody>
                <a:bodyPr wrap="square" lIns="0" tIns="0" rIns="0" bIns="0" rtlCol="0">
                  <a:spAutoFit/>
                </a:bodyPr>
                <a:lstStyle/>
                <a:p>
                  <a:pPr algn="ctr"/>
                  <a:r>
                    <a:rPr lang="en-US" sz="1108" b="1" dirty="0">
                      <a:solidFill>
                        <a:srgbClr val="FFFFFF"/>
                      </a:solidFill>
                    </a:rPr>
                    <a:t>Recovery &amp; Resolution for FMIs</a:t>
                  </a:r>
                </a:p>
              </p:txBody>
            </p:sp>
            <p:sp>
              <p:nvSpPr>
                <p:cNvPr id="33" name="TextBox 32"/>
                <p:cNvSpPr txBox="1"/>
                <p:nvPr>
                  <p:custDataLst>
                    <p:tags r:id="rId11"/>
                  </p:custDataLst>
                </p:nvPr>
              </p:nvSpPr>
              <p:spPr>
                <a:xfrm>
                  <a:off x="3265573" y="779710"/>
                  <a:ext cx="2211963" cy="412221"/>
                </a:xfrm>
                <a:prstGeom prst="rect">
                  <a:avLst/>
                </a:prstGeom>
                <a:noFill/>
              </p:spPr>
              <p:txBody>
                <a:bodyPr wrap="square" lIns="0" tIns="0" rIns="0" bIns="0" rtlCol="0">
                  <a:spAutoFit/>
                </a:bodyPr>
                <a:lstStyle/>
                <a:p>
                  <a:pPr algn="ctr"/>
                  <a:r>
                    <a:rPr lang="en-US" sz="1108" b="1" dirty="0" err="1">
                      <a:solidFill>
                        <a:srgbClr val="FFFFFF"/>
                      </a:solidFill>
                    </a:rPr>
                    <a:t>Liikanen</a:t>
                  </a:r>
                  <a:r>
                    <a:rPr lang="en-US" sz="1108" b="1" dirty="0">
                      <a:solidFill>
                        <a:srgbClr val="FFFFFF"/>
                      </a:solidFill>
                    </a:rPr>
                    <a:t/>
                  </a:r>
                  <a:br>
                    <a:rPr lang="en-US" sz="1108" b="1" dirty="0">
                      <a:solidFill>
                        <a:srgbClr val="FFFFFF"/>
                      </a:solidFill>
                    </a:rPr>
                  </a:br>
                  <a:r>
                    <a:rPr lang="en-US" sz="1108" b="1" dirty="0">
                      <a:solidFill>
                        <a:srgbClr val="FFFFFF"/>
                      </a:solidFill>
                    </a:rPr>
                    <a:t>Structural Reform</a:t>
                  </a:r>
                </a:p>
              </p:txBody>
            </p:sp>
            <p:sp>
              <p:nvSpPr>
                <p:cNvPr id="34" name="TextBox 33"/>
                <p:cNvSpPr txBox="1"/>
                <p:nvPr/>
              </p:nvSpPr>
              <p:spPr>
                <a:xfrm>
                  <a:off x="5477535" y="6166820"/>
                  <a:ext cx="1719071" cy="206111"/>
                </a:xfrm>
                <a:prstGeom prst="rect">
                  <a:avLst/>
                </a:prstGeom>
                <a:noFill/>
              </p:spPr>
              <p:txBody>
                <a:bodyPr wrap="square" lIns="0" tIns="0" rIns="0" bIns="0" rtlCol="0">
                  <a:spAutoFit/>
                </a:bodyPr>
                <a:lstStyle/>
                <a:p>
                  <a:pPr algn="ctr"/>
                  <a:r>
                    <a:rPr lang="en-US" sz="1108" b="1">
                      <a:solidFill>
                        <a:srgbClr val="FFFFFF"/>
                      </a:solidFill>
                    </a:rPr>
                    <a:t>Shadow Banking</a:t>
                  </a:r>
                </a:p>
              </p:txBody>
            </p:sp>
            <p:sp>
              <p:nvSpPr>
                <p:cNvPr id="35" name="Rectangle 34"/>
                <p:cNvSpPr/>
                <p:nvPr/>
              </p:nvSpPr>
              <p:spPr>
                <a:xfrm>
                  <a:off x="4495957" y="1906019"/>
                  <a:ext cx="1926645" cy="206111"/>
                </a:xfrm>
                <a:prstGeom prst="rect">
                  <a:avLst/>
                </a:prstGeom>
              </p:spPr>
              <p:txBody>
                <a:bodyPr wrap="square" lIns="0" tIns="0" rIns="0" bIns="0">
                  <a:spAutoFit/>
                </a:bodyPr>
                <a:lstStyle/>
                <a:p>
                  <a:pPr algn="ctr"/>
                  <a:r>
                    <a:rPr lang="en-US" sz="1108" b="1" dirty="0" err="1">
                      <a:solidFill>
                        <a:schemeClr val="bg1"/>
                      </a:solidFill>
                    </a:rPr>
                    <a:t>MiFID</a:t>
                  </a:r>
                  <a:r>
                    <a:rPr lang="en-US" sz="1108" b="1" dirty="0">
                      <a:solidFill>
                        <a:schemeClr val="bg1"/>
                      </a:solidFill>
                    </a:rPr>
                    <a:t> II / </a:t>
                  </a:r>
                  <a:r>
                    <a:rPr lang="en-US" sz="1108" b="1" dirty="0" err="1">
                      <a:solidFill>
                        <a:schemeClr val="bg1"/>
                      </a:solidFill>
                    </a:rPr>
                    <a:t>MiFIR</a:t>
                  </a:r>
                  <a:endParaRPr lang="en-US" sz="1108" b="1" dirty="0">
                    <a:solidFill>
                      <a:schemeClr val="bg1"/>
                    </a:solidFill>
                  </a:endParaRPr>
                </a:p>
              </p:txBody>
            </p:sp>
            <p:sp>
              <p:nvSpPr>
                <p:cNvPr id="36" name="Rectangle 35"/>
                <p:cNvSpPr/>
                <p:nvPr/>
              </p:nvSpPr>
              <p:spPr>
                <a:xfrm>
                  <a:off x="3231616" y="4477696"/>
                  <a:ext cx="774622" cy="206111"/>
                </a:xfrm>
                <a:prstGeom prst="rect">
                  <a:avLst/>
                </a:prstGeom>
              </p:spPr>
              <p:txBody>
                <a:bodyPr wrap="square" lIns="0" tIns="0" rIns="0" bIns="0">
                  <a:spAutoFit/>
                </a:bodyPr>
                <a:lstStyle/>
                <a:p>
                  <a:pPr algn="ctr"/>
                  <a:r>
                    <a:rPr lang="en-US" sz="1108" b="1" dirty="0">
                      <a:solidFill>
                        <a:schemeClr val="bg1"/>
                      </a:solidFill>
                    </a:rPr>
                    <a:t>EMIR</a:t>
                  </a:r>
                </a:p>
              </p:txBody>
            </p:sp>
            <p:sp>
              <p:nvSpPr>
                <p:cNvPr id="37" name="TextBox 36"/>
                <p:cNvSpPr txBox="1"/>
                <p:nvPr>
                  <p:custDataLst>
                    <p:tags r:id="rId12"/>
                  </p:custDataLst>
                </p:nvPr>
              </p:nvSpPr>
              <p:spPr>
                <a:xfrm>
                  <a:off x="4417569" y="4592245"/>
                  <a:ext cx="1458693" cy="206111"/>
                </a:xfrm>
                <a:prstGeom prst="rect">
                  <a:avLst/>
                </a:prstGeom>
                <a:noFill/>
              </p:spPr>
              <p:txBody>
                <a:bodyPr wrap="square" lIns="0" tIns="0" rIns="0" bIns="0" rtlCol="0">
                  <a:spAutoFit/>
                </a:bodyPr>
                <a:lstStyle/>
                <a:p>
                  <a:pPr algn="ctr"/>
                  <a:r>
                    <a:rPr lang="en-US" sz="1108" b="1" dirty="0">
                      <a:solidFill>
                        <a:srgbClr val="FFFFFF"/>
                      </a:solidFill>
                    </a:rPr>
                    <a:t>Short Selling</a:t>
                  </a:r>
                </a:p>
              </p:txBody>
            </p:sp>
            <p:sp>
              <p:nvSpPr>
                <p:cNvPr id="38" name="TextBox 37"/>
                <p:cNvSpPr txBox="1"/>
                <p:nvPr>
                  <p:custDataLst>
                    <p:tags r:id="rId13"/>
                  </p:custDataLst>
                </p:nvPr>
              </p:nvSpPr>
              <p:spPr>
                <a:xfrm>
                  <a:off x="1398631" y="1435022"/>
                  <a:ext cx="1612235" cy="206111"/>
                </a:xfrm>
                <a:prstGeom prst="rect">
                  <a:avLst/>
                </a:prstGeom>
              </p:spPr>
              <p:txBody>
                <a:bodyPr wrap="square" lIns="0" tIns="0" rIns="0" bIns="0">
                  <a:spAutoFit/>
                </a:bodyPr>
                <a:lstStyle>
                  <a:defPPr>
                    <a:defRPr lang="en-US"/>
                  </a:defPPr>
                  <a:lvl1pPr>
                    <a:defRPr sz="1200" b="1">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pPr algn="ctr"/>
                  <a:r>
                    <a:rPr lang="en-US" sz="1108" dirty="0">
                      <a:solidFill>
                        <a:srgbClr val="FFFFFF"/>
                      </a:solidFill>
                    </a:rPr>
                    <a:t>CSD regulation</a:t>
                  </a:r>
                </a:p>
              </p:txBody>
            </p:sp>
            <p:sp>
              <p:nvSpPr>
                <p:cNvPr id="39" name="TextBox 38"/>
                <p:cNvSpPr txBox="1"/>
                <p:nvPr>
                  <p:custDataLst>
                    <p:tags r:id="rId14"/>
                  </p:custDataLst>
                </p:nvPr>
              </p:nvSpPr>
              <p:spPr>
                <a:xfrm>
                  <a:off x="1024544" y="3657909"/>
                  <a:ext cx="748173" cy="206111"/>
                </a:xfrm>
                <a:prstGeom prst="rect">
                  <a:avLst/>
                </a:prstGeom>
                <a:noFill/>
              </p:spPr>
              <p:txBody>
                <a:bodyPr wrap="square" lIns="0" tIns="0" rIns="0" bIns="0" rtlCol="0">
                  <a:spAutoFit/>
                </a:bodyPr>
                <a:lstStyle/>
                <a:p>
                  <a:pPr algn="ctr"/>
                  <a:r>
                    <a:rPr lang="en-US" sz="1108" b="1">
                      <a:solidFill>
                        <a:srgbClr val="FFFFFF"/>
                      </a:solidFill>
                    </a:rPr>
                    <a:t>PRIPs </a:t>
                  </a:r>
                </a:p>
              </p:txBody>
            </p:sp>
            <p:sp>
              <p:nvSpPr>
                <p:cNvPr id="40" name="TextBox 39"/>
                <p:cNvSpPr txBox="1"/>
                <p:nvPr>
                  <p:custDataLst>
                    <p:tags r:id="rId15"/>
                  </p:custDataLst>
                </p:nvPr>
              </p:nvSpPr>
              <p:spPr>
                <a:xfrm>
                  <a:off x="1024544" y="2224934"/>
                  <a:ext cx="2520150" cy="412221"/>
                </a:xfrm>
                <a:prstGeom prst="rect">
                  <a:avLst/>
                </a:prstGeom>
                <a:noFill/>
              </p:spPr>
              <p:txBody>
                <a:bodyPr wrap="square" lIns="0" tIns="0" rIns="0" bIns="0" rtlCol="0">
                  <a:spAutoFit/>
                </a:bodyPr>
                <a:lstStyle/>
                <a:p>
                  <a:pPr algn="ctr"/>
                  <a:r>
                    <a:rPr lang="en-US" sz="1108" b="1" dirty="0">
                      <a:solidFill>
                        <a:srgbClr val="FFFFFF"/>
                      </a:solidFill>
                    </a:rPr>
                    <a:t>Investor Compensation schemes</a:t>
                  </a:r>
                </a:p>
              </p:txBody>
            </p:sp>
            <p:sp>
              <p:nvSpPr>
                <p:cNvPr id="41" name="TextBox 40"/>
                <p:cNvSpPr txBox="1"/>
                <p:nvPr/>
              </p:nvSpPr>
              <p:spPr>
                <a:xfrm>
                  <a:off x="5270409" y="5352345"/>
                  <a:ext cx="1686991" cy="206111"/>
                </a:xfrm>
                <a:prstGeom prst="rect">
                  <a:avLst/>
                </a:prstGeom>
                <a:noFill/>
              </p:spPr>
              <p:txBody>
                <a:bodyPr wrap="square" lIns="0" tIns="0" rIns="0" bIns="0" rtlCol="0">
                  <a:spAutoFit/>
                </a:bodyPr>
                <a:lstStyle/>
                <a:p>
                  <a:pPr algn="ctr"/>
                  <a:r>
                    <a:rPr lang="en-US" sz="1108" b="1">
                      <a:solidFill>
                        <a:srgbClr val="FFFFFF"/>
                      </a:solidFill>
                    </a:rPr>
                    <a:t>Dodd-Frank Act</a:t>
                  </a:r>
                </a:p>
              </p:txBody>
            </p:sp>
            <p:sp>
              <p:nvSpPr>
                <p:cNvPr id="42" name="TextBox 41"/>
                <p:cNvSpPr txBox="1"/>
                <p:nvPr/>
              </p:nvSpPr>
              <p:spPr>
                <a:xfrm>
                  <a:off x="295313" y="2499587"/>
                  <a:ext cx="1046713" cy="206111"/>
                </a:xfrm>
                <a:prstGeom prst="rect">
                  <a:avLst/>
                </a:prstGeom>
                <a:noFill/>
              </p:spPr>
              <p:txBody>
                <a:bodyPr wrap="square" lIns="0" tIns="0" rIns="0" bIns="0" rtlCol="0">
                  <a:spAutoFit/>
                </a:bodyPr>
                <a:lstStyle/>
                <a:p>
                  <a:pPr algn="ctr"/>
                  <a:r>
                    <a:rPr lang="en-US" sz="1108" b="1" dirty="0">
                      <a:solidFill>
                        <a:srgbClr val="FFFFFF"/>
                      </a:solidFill>
                    </a:rPr>
                    <a:t>Living Wills</a:t>
                  </a:r>
                </a:p>
              </p:txBody>
            </p:sp>
            <p:sp>
              <p:nvSpPr>
                <p:cNvPr id="43" name="TextBox 42"/>
                <p:cNvSpPr txBox="1"/>
                <p:nvPr>
                  <p:custDataLst>
                    <p:tags r:id="rId16"/>
                  </p:custDataLst>
                </p:nvPr>
              </p:nvSpPr>
              <p:spPr>
                <a:xfrm>
                  <a:off x="4190717" y="1546392"/>
                  <a:ext cx="1539355" cy="206111"/>
                </a:xfrm>
                <a:prstGeom prst="rect">
                  <a:avLst/>
                </a:prstGeom>
                <a:noFill/>
              </p:spPr>
              <p:txBody>
                <a:bodyPr wrap="square" lIns="0" tIns="0" rIns="0" bIns="0" rtlCol="0">
                  <a:spAutoFit/>
                </a:bodyPr>
                <a:lstStyle/>
                <a:p>
                  <a:pPr algn="ctr"/>
                  <a:r>
                    <a:rPr lang="en-US" sz="1108" b="1" dirty="0">
                      <a:solidFill>
                        <a:schemeClr val="bg1"/>
                      </a:solidFill>
                    </a:rPr>
                    <a:t>Banking Union</a:t>
                  </a:r>
                </a:p>
              </p:txBody>
            </p:sp>
            <p:sp>
              <p:nvSpPr>
                <p:cNvPr id="44" name="TextBox 43"/>
                <p:cNvSpPr txBox="1"/>
                <p:nvPr/>
              </p:nvSpPr>
              <p:spPr>
                <a:xfrm>
                  <a:off x="3741031" y="2277309"/>
                  <a:ext cx="1718248" cy="412221"/>
                </a:xfrm>
                <a:prstGeom prst="rect">
                  <a:avLst/>
                </a:prstGeom>
                <a:noFill/>
              </p:spPr>
              <p:txBody>
                <a:bodyPr wrap="square" lIns="0" tIns="0" rIns="0" bIns="0" rtlCol="0">
                  <a:spAutoFit/>
                </a:bodyPr>
                <a:lstStyle/>
                <a:p>
                  <a:pPr algn="ctr"/>
                  <a:r>
                    <a:rPr lang="en-US" sz="1108" b="1" dirty="0">
                      <a:solidFill>
                        <a:schemeClr val="bg1"/>
                      </a:solidFill>
                    </a:rPr>
                    <a:t>Basel III</a:t>
                  </a:r>
                  <a:br>
                    <a:rPr lang="en-US" sz="1108" b="1" dirty="0">
                      <a:solidFill>
                        <a:schemeClr val="bg1"/>
                      </a:solidFill>
                    </a:rPr>
                  </a:br>
                  <a:r>
                    <a:rPr lang="en-US" sz="1108" b="1" dirty="0">
                      <a:solidFill>
                        <a:schemeClr val="bg1"/>
                      </a:solidFill>
                    </a:rPr>
                    <a:t>CRD IV / CRR</a:t>
                  </a:r>
                </a:p>
              </p:txBody>
            </p:sp>
            <p:sp>
              <p:nvSpPr>
                <p:cNvPr id="45" name="TextBox 44"/>
                <p:cNvSpPr txBox="1"/>
                <p:nvPr/>
              </p:nvSpPr>
              <p:spPr>
                <a:xfrm>
                  <a:off x="7142201" y="3364730"/>
                  <a:ext cx="1865466" cy="206111"/>
                </a:xfrm>
                <a:prstGeom prst="rect">
                  <a:avLst/>
                </a:prstGeom>
                <a:noFill/>
              </p:spPr>
              <p:txBody>
                <a:bodyPr wrap="square" lIns="0" tIns="0" rIns="0" bIns="0" rtlCol="0">
                  <a:spAutoFit/>
                </a:bodyPr>
                <a:lstStyle/>
                <a:p>
                  <a:pPr algn="ctr"/>
                  <a:r>
                    <a:rPr lang="en-US" sz="1108" b="1" dirty="0">
                      <a:solidFill>
                        <a:srgbClr val="FFFFFF"/>
                      </a:solidFill>
                    </a:rPr>
                    <a:t>Leverage Ratio</a:t>
                  </a:r>
                </a:p>
              </p:txBody>
            </p:sp>
            <p:sp>
              <p:nvSpPr>
                <p:cNvPr id="46" name="TextBox 45"/>
                <p:cNvSpPr txBox="1"/>
                <p:nvPr/>
              </p:nvSpPr>
              <p:spPr>
                <a:xfrm>
                  <a:off x="6318013" y="3249840"/>
                  <a:ext cx="740159" cy="206111"/>
                </a:xfrm>
                <a:prstGeom prst="rect">
                  <a:avLst/>
                </a:prstGeom>
                <a:noFill/>
              </p:spPr>
              <p:txBody>
                <a:bodyPr wrap="square" lIns="0" tIns="0" rIns="0" bIns="0" rtlCol="0">
                  <a:spAutoFit/>
                </a:bodyPr>
                <a:lstStyle/>
                <a:p>
                  <a:pPr algn="ctr"/>
                  <a:r>
                    <a:rPr lang="en-US" sz="1108" b="1" dirty="0">
                      <a:solidFill>
                        <a:schemeClr val="bg1"/>
                      </a:solidFill>
                    </a:rPr>
                    <a:t>AIFMD</a:t>
                  </a:r>
                  <a:r>
                    <a:rPr lang="en-US" sz="1108" b="1" dirty="0">
                      <a:solidFill>
                        <a:srgbClr val="FFFF00"/>
                      </a:solidFill>
                    </a:rPr>
                    <a:t> </a:t>
                  </a:r>
                </a:p>
              </p:txBody>
            </p:sp>
            <p:sp>
              <p:nvSpPr>
                <p:cNvPr id="47" name="TextBox 46"/>
                <p:cNvSpPr txBox="1"/>
                <p:nvPr/>
              </p:nvSpPr>
              <p:spPr>
                <a:xfrm>
                  <a:off x="6351294" y="2884626"/>
                  <a:ext cx="925044" cy="206111"/>
                </a:xfrm>
                <a:prstGeom prst="rect">
                  <a:avLst/>
                </a:prstGeom>
                <a:noFill/>
              </p:spPr>
              <p:txBody>
                <a:bodyPr wrap="square" lIns="0" tIns="0" rIns="0" bIns="0" rtlCol="0">
                  <a:spAutoFit/>
                </a:bodyPr>
                <a:lstStyle/>
                <a:p>
                  <a:pPr algn="ctr"/>
                  <a:r>
                    <a:rPr lang="en-US" sz="1108" b="1" dirty="0">
                      <a:solidFill>
                        <a:srgbClr val="FFFFFF"/>
                      </a:solidFill>
                    </a:rPr>
                    <a:t>UCITS V</a:t>
                  </a:r>
                </a:p>
              </p:txBody>
            </p:sp>
            <p:sp>
              <p:nvSpPr>
                <p:cNvPr id="48" name="TextBox 47"/>
                <p:cNvSpPr txBox="1"/>
                <p:nvPr/>
              </p:nvSpPr>
              <p:spPr>
                <a:xfrm>
                  <a:off x="7568866" y="3773536"/>
                  <a:ext cx="1818297" cy="412221"/>
                </a:xfrm>
                <a:prstGeom prst="rect">
                  <a:avLst/>
                </a:prstGeom>
                <a:noFill/>
              </p:spPr>
              <p:txBody>
                <a:bodyPr wrap="square" lIns="0" tIns="0" rIns="0" bIns="0" rtlCol="0">
                  <a:spAutoFit/>
                </a:bodyPr>
                <a:lstStyle/>
                <a:p>
                  <a:pPr algn="ctr"/>
                  <a:r>
                    <a:rPr lang="en-US" sz="1108" b="1" dirty="0">
                      <a:solidFill>
                        <a:srgbClr val="FFFFFF"/>
                      </a:solidFill>
                    </a:rPr>
                    <a:t>Fundamental Review of the Trading Book</a:t>
                  </a:r>
                </a:p>
              </p:txBody>
            </p:sp>
            <p:sp>
              <p:nvSpPr>
                <p:cNvPr id="49" name="TextBox 48"/>
                <p:cNvSpPr txBox="1"/>
                <p:nvPr/>
              </p:nvSpPr>
              <p:spPr>
                <a:xfrm>
                  <a:off x="6006783" y="2015372"/>
                  <a:ext cx="2379645" cy="618333"/>
                </a:xfrm>
                <a:prstGeom prst="rect">
                  <a:avLst/>
                </a:prstGeom>
                <a:noFill/>
              </p:spPr>
              <p:txBody>
                <a:bodyPr wrap="square" lIns="0" tIns="0" rIns="0" bIns="0" rtlCol="0">
                  <a:spAutoFit/>
                </a:bodyPr>
                <a:lstStyle/>
                <a:p>
                  <a:pPr algn="ctr"/>
                  <a:r>
                    <a:rPr lang="en-US" sz="1108" b="1" dirty="0">
                      <a:solidFill>
                        <a:schemeClr val="bg1"/>
                      </a:solidFill>
                    </a:rPr>
                    <a:t>Banking</a:t>
                  </a:r>
                  <a:br>
                    <a:rPr lang="en-US" sz="1108" b="1" dirty="0">
                      <a:solidFill>
                        <a:schemeClr val="bg1"/>
                      </a:solidFill>
                    </a:rPr>
                  </a:br>
                  <a:r>
                    <a:rPr lang="en-US" sz="1108" b="1" dirty="0">
                      <a:solidFill>
                        <a:schemeClr val="bg1"/>
                      </a:solidFill>
                    </a:rPr>
                    <a:t>Recovery &amp; Resolution Directive</a:t>
                  </a:r>
                </a:p>
              </p:txBody>
            </p:sp>
          </p:grpSp>
          <p:sp>
            <p:nvSpPr>
              <p:cNvPr id="12" name="TextBox 11"/>
              <p:cNvSpPr txBox="1"/>
              <p:nvPr/>
            </p:nvSpPr>
            <p:spPr>
              <a:xfrm>
                <a:off x="7661342" y="4620260"/>
                <a:ext cx="967075" cy="369407"/>
              </a:xfrm>
              <a:prstGeom prst="rect">
                <a:avLst/>
              </a:prstGeom>
              <a:noFill/>
            </p:spPr>
            <p:txBody>
              <a:bodyPr wrap="square" lIns="0" tIns="0" rIns="0" bIns="0" rtlCol="0">
                <a:spAutoFit/>
              </a:bodyPr>
              <a:lstStyle/>
              <a:p>
                <a:pPr algn="ctr"/>
                <a:r>
                  <a:rPr lang="en-US" sz="1108" b="1" dirty="0">
                    <a:solidFill>
                      <a:srgbClr val="FFFFFF"/>
                    </a:solidFill>
                  </a:rPr>
                  <a:t>Long-term Financing</a:t>
                </a:r>
              </a:p>
            </p:txBody>
          </p:sp>
          <p:sp>
            <p:nvSpPr>
              <p:cNvPr id="13" name="TextBox 12"/>
              <p:cNvSpPr txBox="1"/>
              <p:nvPr/>
            </p:nvSpPr>
            <p:spPr>
              <a:xfrm>
                <a:off x="5511966" y="4184301"/>
                <a:ext cx="1275209" cy="369407"/>
              </a:xfrm>
              <a:prstGeom prst="rect">
                <a:avLst/>
              </a:prstGeom>
              <a:noFill/>
            </p:spPr>
            <p:txBody>
              <a:bodyPr wrap="square" lIns="0" tIns="0" rIns="0" bIns="0" rtlCol="0">
                <a:spAutoFit/>
              </a:bodyPr>
              <a:lstStyle/>
              <a:p>
                <a:pPr algn="ctr"/>
                <a:r>
                  <a:rPr lang="en-US" sz="1108" b="1" dirty="0">
                    <a:solidFill>
                      <a:srgbClr val="FFFFFF"/>
                    </a:solidFill>
                  </a:rPr>
                  <a:t>Transparency Directive </a:t>
                </a:r>
              </a:p>
            </p:txBody>
          </p:sp>
          <p:sp>
            <p:nvSpPr>
              <p:cNvPr id="14" name="TextBox 13"/>
              <p:cNvSpPr txBox="1"/>
              <p:nvPr/>
            </p:nvSpPr>
            <p:spPr>
              <a:xfrm>
                <a:off x="7988630" y="2621886"/>
                <a:ext cx="529609" cy="184704"/>
              </a:xfrm>
              <a:prstGeom prst="rect">
                <a:avLst/>
              </a:prstGeom>
              <a:noFill/>
            </p:spPr>
            <p:txBody>
              <a:bodyPr wrap="square" lIns="0" tIns="0" rIns="0" bIns="0" rtlCol="0">
                <a:spAutoFit/>
              </a:bodyPr>
              <a:lstStyle/>
              <a:p>
                <a:pPr algn="ctr"/>
                <a:r>
                  <a:rPr lang="en-US" sz="1108" b="1" dirty="0">
                    <a:solidFill>
                      <a:srgbClr val="FFFFFF"/>
                    </a:solidFill>
                  </a:rPr>
                  <a:t>NSFR</a:t>
                </a:r>
              </a:p>
            </p:txBody>
          </p:sp>
          <p:sp>
            <p:nvSpPr>
              <p:cNvPr id="15" name="TextBox 14"/>
              <p:cNvSpPr txBox="1"/>
              <p:nvPr>
                <p:custDataLst>
                  <p:tags r:id="rId2"/>
                </p:custDataLst>
              </p:nvPr>
            </p:nvSpPr>
            <p:spPr>
              <a:xfrm>
                <a:off x="2204955" y="3716450"/>
                <a:ext cx="1390582" cy="369407"/>
              </a:xfrm>
              <a:prstGeom prst="rect">
                <a:avLst/>
              </a:prstGeom>
              <a:noFill/>
            </p:spPr>
            <p:txBody>
              <a:bodyPr wrap="square" lIns="0" tIns="0" rIns="0" bIns="0" rtlCol="0">
                <a:spAutoFit/>
              </a:bodyPr>
              <a:lstStyle/>
              <a:p>
                <a:pPr algn="ctr"/>
                <a:r>
                  <a:rPr lang="en-US" sz="1108" b="1" dirty="0">
                    <a:solidFill>
                      <a:srgbClr val="FFFFFF"/>
                    </a:solidFill>
                  </a:rPr>
                  <a:t>Corporate</a:t>
                </a:r>
              </a:p>
              <a:p>
                <a:pPr algn="ctr"/>
                <a:r>
                  <a:rPr lang="en-US" sz="1108" b="1" dirty="0">
                    <a:solidFill>
                      <a:srgbClr val="FFFFFF"/>
                    </a:solidFill>
                  </a:rPr>
                  <a:t>Governance </a:t>
                </a:r>
              </a:p>
            </p:txBody>
          </p:sp>
          <p:sp>
            <p:nvSpPr>
              <p:cNvPr id="16" name="TextBox 15"/>
              <p:cNvSpPr txBox="1"/>
              <p:nvPr>
                <p:custDataLst>
                  <p:tags r:id="rId3"/>
                </p:custDataLst>
              </p:nvPr>
            </p:nvSpPr>
            <p:spPr>
              <a:xfrm>
                <a:off x="1323732" y="4292023"/>
                <a:ext cx="1505243" cy="184704"/>
              </a:xfrm>
              <a:prstGeom prst="rect">
                <a:avLst/>
              </a:prstGeom>
              <a:noFill/>
            </p:spPr>
            <p:txBody>
              <a:bodyPr wrap="square" lIns="0" tIns="0" rIns="0" bIns="0" rtlCol="0">
                <a:spAutoFit/>
              </a:bodyPr>
              <a:lstStyle/>
              <a:p>
                <a:pPr algn="ctr"/>
                <a:r>
                  <a:rPr lang="en-US" sz="1108" b="1" dirty="0">
                    <a:solidFill>
                      <a:srgbClr val="FFFFFF"/>
                    </a:solidFill>
                  </a:rPr>
                  <a:t>Data Protection </a:t>
                </a:r>
              </a:p>
            </p:txBody>
          </p:sp>
          <p:sp>
            <p:nvSpPr>
              <p:cNvPr id="17" name="TextBox 16"/>
              <p:cNvSpPr txBox="1"/>
              <p:nvPr>
                <p:custDataLst>
                  <p:tags r:id="rId4"/>
                </p:custDataLst>
              </p:nvPr>
            </p:nvSpPr>
            <p:spPr>
              <a:xfrm>
                <a:off x="205808" y="3608729"/>
                <a:ext cx="1117923" cy="554111"/>
              </a:xfrm>
              <a:prstGeom prst="rect">
                <a:avLst/>
              </a:prstGeom>
              <a:noFill/>
            </p:spPr>
            <p:txBody>
              <a:bodyPr wrap="square" lIns="0" tIns="0" rIns="0" bIns="0" rtlCol="0">
                <a:spAutoFit/>
              </a:bodyPr>
              <a:lstStyle/>
              <a:p>
                <a:pPr algn="ctr"/>
                <a:r>
                  <a:rPr lang="en-US" sz="1108" b="1" dirty="0">
                    <a:solidFill>
                      <a:srgbClr val="FFFFFF"/>
                    </a:solidFill>
                  </a:rPr>
                  <a:t>Deposit Guarantee Schemes </a:t>
                </a:r>
              </a:p>
            </p:txBody>
          </p:sp>
          <p:sp>
            <p:nvSpPr>
              <p:cNvPr id="18" name="TextBox 17"/>
              <p:cNvSpPr txBox="1"/>
              <p:nvPr>
                <p:custDataLst>
                  <p:tags r:id="rId5"/>
                </p:custDataLst>
              </p:nvPr>
            </p:nvSpPr>
            <p:spPr>
              <a:xfrm>
                <a:off x="2204955" y="5112109"/>
                <a:ext cx="1683965" cy="369407"/>
              </a:xfrm>
              <a:prstGeom prst="rect">
                <a:avLst/>
              </a:prstGeom>
              <a:noFill/>
            </p:spPr>
            <p:txBody>
              <a:bodyPr wrap="square" lIns="0" tIns="0" rIns="0" bIns="0" rtlCol="0">
                <a:spAutoFit/>
              </a:bodyPr>
              <a:lstStyle/>
              <a:p>
                <a:pPr algn="ctr"/>
                <a:r>
                  <a:rPr lang="en-US" sz="1108" b="1" dirty="0">
                    <a:solidFill>
                      <a:srgbClr val="FFFFFF"/>
                    </a:solidFill>
                  </a:rPr>
                  <a:t>Payments package</a:t>
                </a:r>
              </a:p>
              <a:p>
                <a:pPr algn="ctr"/>
                <a:r>
                  <a:rPr lang="en-US" sz="1108" b="1" dirty="0">
                    <a:solidFill>
                      <a:srgbClr val="FFFFFF"/>
                    </a:solidFill>
                  </a:rPr>
                  <a:t>(PSD II)</a:t>
                </a:r>
              </a:p>
            </p:txBody>
          </p:sp>
          <p:sp>
            <p:nvSpPr>
              <p:cNvPr id="19" name="TextBox 18"/>
              <p:cNvSpPr txBox="1"/>
              <p:nvPr>
                <p:custDataLst>
                  <p:tags r:id="rId6"/>
                </p:custDataLst>
              </p:nvPr>
            </p:nvSpPr>
            <p:spPr>
              <a:xfrm>
                <a:off x="4900630" y="5451421"/>
                <a:ext cx="1236511" cy="184704"/>
              </a:xfrm>
              <a:prstGeom prst="rect">
                <a:avLst/>
              </a:prstGeom>
              <a:noFill/>
            </p:spPr>
            <p:txBody>
              <a:bodyPr wrap="square" lIns="0" tIns="0" rIns="0" bIns="0" rtlCol="0">
                <a:spAutoFit/>
              </a:bodyPr>
              <a:lstStyle/>
              <a:p>
                <a:pPr algn="ctr"/>
                <a:r>
                  <a:rPr lang="en-US" sz="1108" b="1" dirty="0">
                    <a:solidFill>
                      <a:srgbClr val="FFFFFF"/>
                    </a:solidFill>
                  </a:rPr>
                  <a:t>Volcker Rule </a:t>
                </a:r>
              </a:p>
            </p:txBody>
          </p:sp>
          <p:sp>
            <p:nvSpPr>
              <p:cNvPr id="20" name="TextBox 19"/>
              <p:cNvSpPr txBox="1"/>
              <p:nvPr>
                <p:custDataLst>
                  <p:tags r:id="rId7"/>
                </p:custDataLst>
              </p:nvPr>
            </p:nvSpPr>
            <p:spPr>
              <a:xfrm>
                <a:off x="5255610" y="4962080"/>
                <a:ext cx="919681" cy="184704"/>
              </a:xfrm>
              <a:prstGeom prst="rect">
                <a:avLst/>
              </a:prstGeom>
              <a:noFill/>
            </p:spPr>
            <p:txBody>
              <a:bodyPr wrap="square" lIns="0" tIns="0" rIns="0" bIns="0" rtlCol="0">
                <a:spAutoFit/>
              </a:bodyPr>
              <a:lstStyle/>
              <a:p>
                <a:pPr algn="ctr"/>
                <a:r>
                  <a:rPr lang="en-US" sz="1108" b="1" dirty="0">
                    <a:solidFill>
                      <a:srgbClr val="FFFFFF"/>
                    </a:solidFill>
                  </a:rPr>
                  <a:t>FATCA</a:t>
                </a:r>
              </a:p>
            </p:txBody>
          </p:sp>
          <p:sp>
            <p:nvSpPr>
              <p:cNvPr id="21" name="TextBox 20"/>
              <p:cNvSpPr txBox="1"/>
              <p:nvPr/>
            </p:nvSpPr>
            <p:spPr>
              <a:xfrm>
                <a:off x="6287687" y="4685947"/>
                <a:ext cx="1319673" cy="369407"/>
              </a:xfrm>
              <a:prstGeom prst="rect">
                <a:avLst/>
              </a:prstGeom>
              <a:noFill/>
            </p:spPr>
            <p:txBody>
              <a:bodyPr wrap="square" lIns="0" tIns="0" rIns="0" bIns="0" rtlCol="0">
                <a:spAutoFit/>
              </a:bodyPr>
              <a:lstStyle/>
              <a:p>
                <a:pPr algn="ctr"/>
                <a:r>
                  <a:rPr lang="en-US" sz="1108" b="1" dirty="0">
                    <a:solidFill>
                      <a:srgbClr val="FFFFFF"/>
                    </a:solidFill>
                  </a:rPr>
                  <a:t>Prospectus Directive </a:t>
                </a:r>
              </a:p>
            </p:txBody>
          </p:sp>
          <p:sp>
            <p:nvSpPr>
              <p:cNvPr id="22" name="TextBox 21"/>
              <p:cNvSpPr txBox="1"/>
              <p:nvPr/>
            </p:nvSpPr>
            <p:spPr>
              <a:xfrm>
                <a:off x="716572" y="4726032"/>
                <a:ext cx="1194230" cy="369407"/>
              </a:xfrm>
              <a:prstGeom prst="rect">
                <a:avLst/>
              </a:prstGeom>
              <a:noFill/>
            </p:spPr>
            <p:txBody>
              <a:bodyPr wrap="square" lIns="0" tIns="0" rIns="0" bIns="0" rtlCol="0">
                <a:spAutoFit/>
              </a:bodyPr>
              <a:lstStyle/>
              <a:p>
                <a:pPr algn="ctr"/>
                <a:r>
                  <a:rPr lang="en-US" sz="1108" b="1" dirty="0">
                    <a:solidFill>
                      <a:srgbClr val="FFFFFF"/>
                    </a:solidFill>
                  </a:rPr>
                  <a:t>Coherence of legislation</a:t>
                </a:r>
              </a:p>
            </p:txBody>
          </p:sp>
          <p:sp>
            <p:nvSpPr>
              <p:cNvPr id="23" name="TextBox 22"/>
              <p:cNvSpPr txBox="1"/>
              <p:nvPr/>
            </p:nvSpPr>
            <p:spPr>
              <a:xfrm>
                <a:off x="6987017" y="5355395"/>
                <a:ext cx="1127819" cy="184704"/>
              </a:xfrm>
              <a:prstGeom prst="rect">
                <a:avLst/>
              </a:prstGeom>
              <a:noFill/>
            </p:spPr>
            <p:txBody>
              <a:bodyPr wrap="square" lIns="0" tIns="0" rIns="0" bIns="0" rtlCol="0">
                <a:spAutoFit/>
              </a:bodyPr>
              <a:lstStyle/>
              <a:p>
                <a:pPr algn="ctr"/>
                <a:r>
                  <a:rPr lang="en-US" sz="1108" b="1" dirty="0">
                    <a:solidFill>
                      <a:srgbClr val="FFFFFF"/>
                    </a:solidFill>
                  </a:rPr>
                  <a:t>“EU FATCA”</a:t>
                </a:r>
              </a:p>
            </p:txBody>
          </p:sp>
          <p:sp>
            <p:nvSpPr>
              <p:cNvPr id="24" name="TextBox 23"/>
              <p:cNvSpPr txBox="1"/>
              <p:nvPr/>
            </p:nvSpPr>
            <p:spPr>
              <a:xfrm>
                <a:off x="2582277" y="2065815"/>
                <a:ext cx="952285" cy="184704"/>
              </a:xfrm>
              <a:prstGeom prst="rect">
                <a:avLst/>
              </a:prstGeom>
              <a:noFill/>
            </p:spPr>
            <p:txBody>
              <a:bodyPr wrap="square" lIns="0" tIns="0" rIns="0" bIns="0" rtlCol="0">
                <a:spAutoFit/>
              </a:bodyPr>
              <a:lstStyle/>
              <a:p>
                <a:pPr algn="ctr"/>
                <a:r>
                  <a:rPr lang="en-US" sz="1108" b="1" dirty="0">
                    <a:solidFill>
                      <a:schemeClr val="bg1"/>
                    </a:solidFill>
                  </a:rPr>
                  <a:t>Solvency II</a:t>
                </a:r>
              </a:p>
            </p:txBody>
          </p:sp>
          <p:sp>
            <p:nvSpPr>
              <p:cNvPr id="25" name="TextBox 24"/>
              <p:cNvSpPr txBox="1"/>
              <p:nvPr/>
            </p:nvSpPr>
            <p:spPr>
              <a:xfrm>
                <a:off x="3515518" y="5400461"/>
                <a:ext cx="1244480" cy="184704"/>
              </a:xfrm>
              <a:prstGeom prst="rect">
                <a:avLst/>
              </a:prstGeom>
              <a:noFill/>
            </p:spPr>
            <p:txBody>
              <a:bodyPr wrap="square" lIns="0" tIns="0" rIns="0" bIns="0" rtlCol="0">
                <a:spAutoFit/>
              </a:bodyPr>
              <a:lstStyle/>
              <a:p>
                <a:pPr algn="ctr"/>
                <a:r>
                  <a:rPr lang="en-US" sz="1108" b="1" dirty="0">
                    <a:solidFill>
                      <a:srgbClr val="FFFFFF"/>
                    </a:solidFill>
                  </a:rPr>
                  <a:t>4</a:t>
                </a:r>
                <a:r>
                  <a:rPr lang="en-US" sz="1108" b="1" baseline="30000" dirty="0">
                    <a:solidFill>
                      <a:srgbClr val="FFFFFF"/>
                    </a:solidFill>
                  </a:rPr>
                  <a:t>th</a:t>
                </a:r>
                <a:r>
                  <a:rPr lang="en-US" sz="1108" b="1" dirty="0">
                    <a:solidFill>
                      <a:srgbClr val="FFFFFF"/>
                    </a:solidFill>
                  </a:rPr>
                  <a:t> AML Directive </a:t>
                </a:r>
              </a:p>
            </p:txBody>
          </p:sp>
          <p:sp>
            <p:nvSpPr>
              <p:cNvPr id="26" name="TextBox 25"/>
              <p:cNvSpPr txBox="1"/>
              <p:nvPr>
                <p:custDataLst>
                  <p:tags r:id="rId8"/>
                </p:custDataLst>
              </p:nvPr>
            </p:nvSpPr>
            <p:spPr>
              <a:xfrm>
                <a:off x="1756299" y="5650792"/>
                <a:ext cx="1261450" cy="184704"/>
              </a:xfrm>
              <a:prstGeom prst="rect">
                <a:avLst/>
              </a:prstGeom>
              <a:noFill/>
            </p:spPr>
            <p:txBody>
              <a:bodyPr wrap="square" lIns="0" tIns="0" rIns="0" bIns="0" rtlCol="0">
                <a:spAutoFit/>
              </a:bodyPr>
              <a:lstStyle/>
              <a:p>
                <a:pPr algn="ctr"/>
                <a:r>
                  <a:rPr lang="en-US" sz="1108" b="1">
                    <a:solidFill>
                      <a:srgbClr val="FFFFFF"/>
                    </a:solidFill>
                  </a:rPr>
                  <a:t>Bank Account </a:t>
                </a:r>
              </a:p>
            </p:txBody>
          </p:sp>
          <p:sp>
            <p:nvSpPr>
              <p:cNvPr id="27" name="TextBox 26"/>
              <p:cNvSpPr txBox="1"/>
              <p:nvPr/>
            </p:nvSpPr>
            <p:spPr>
              <a:xfrm>
                <a:off x="1483294" y="3063046"/>
                <a:ext cx="933026" cy="369407"/>
              </a:xfrm>
              <a:prstGeom prst="rect">
                <a:avLst/>
              </a:prstGeom>
              <a:noFill/>
            </p:spPr>
            <p:txBody>
              <a:bodyPr wrap="square" lIns="0" tIns="0" rIns="0" bIns="0" rtlCol="0">
                <a:spAutoFit/>
              </a:bodyPr>
              <a:lstStyle/>
              <a:p>
                <a:pPr algn="ctr"/>
                <a:r>
                  <a:rPr lang="en-US" sz="1108" b="1" dirty="0">
                    <a:solidFill>
                      <a:srgbClr val="FFFFFF"/>
                    </a:solidFill>
                  </a:rPr>
                  <a:t>Mortgage Directive</a:t>
                </a:r>
              </a:p>
            </p:txBody>
          </p:sp>
          <p:sp>
            <p:nvSpPr>
              <p:cNvPr id="28" name="TextBox 27"/>
              <p:cNvSpPr txBox="1"/>
              <p:nvPr>
                <p:custDataLst>
                  <p:tags r:id="rId9"/>
                </p:custDataLst>
              </p:nvPr>
            </p:nvSpPr>
            <p:spPr>
              <a:xfrm>
                <a:off x="3760318" y="4830803"/>
                <a:ext cx="1194484" cy="184704"/>
              </a:xfrm>
              <a:prstGeom prst="rect">
                <a:avLst/>
              </a:prstGeom>
              <a:noFill/>
            </p:spPr>
            <p:txBody>
              <a:bodyPr wrap="square" lIns="0" tIns="0" rIns="0" bIns="0" rtlCol="0">
                <a:spAutoFit/>
              </a:bodyPr>
              <a:lstStyle/>
              <a:p>
                <a:pPr algn="ctr"/>
                <a:r>
                  <a:rPr lang="en-US" sz="1108" b="1" dirty="0">
                    <a:solidFill>
                      <a:srgbClr val="FFFFFF"/>
                    </a:solidFill>
                  </a:rPr>
                  <a:t>Remuneration</a:t>
                </a:r>
              </a:p>
            </p:txBody>
          </p:sp>
          <p:sp>
            <p:nvSpPr>
              <p:cNvPr id="29" name="Rectangle 28"/>
              <p:cNvSpPr/>
              <p:nvPr/>
            </p:nvSpPr>
            <p:spPr>
              <a:xfrm>
                <a:off x="4271586" y="5093181"/>
                <a:ext cx="553755" cy="184704"/>
              </a:xfrm>
              <a:prstGeom prst="rect">
                <a:avLst/>
              </a:prstGeom>
            </p:spPr>
            <p:txBody>
              <a:bodyPr wrap="square" lIns="0" tIns="0" rIns="0" bIns="0">
                <a:spAutoFit/>
              </a:bodyPr>
              <a:lstStyle/>
              <a:p>
                <a:pPr algn="ctr"/>
                <a:r>
                  <a:rPr lang="en-US" sz="1108" b="1" dirty="0">
                    <a:solidFill>
                      <a:srgbClr val="FFFFFF"/>
                    </a:solidFill>
                  </a:rPr>
                  <a:t>MAD</a:t>
                </a:r>
              </a:p>
            </p:txBody>
          </p:sp>
        </p:grpSp>
      </p:grpSp>
      <p:sp>
        <p:nvSpPr>
          <p:cNvPr id="50" name="TextBox 49"/>
          <p:cNvSpPr txBox="1"/>
          <p:nvPr/>
        </p:nvSpPr>
        <p:spPr>
          <a:xfrm>
            <a:off x="3755296" y="3198436"/>
            <a:ext cx="1886735" cy="852156"/>
          </a:xfrm>
          <a:prstGeom prst="rect">
            <a:avLst/>
          </a:prstGeom>
          <a:solidFill>
            <a:srgbClr val="92D050"/>
          </a:solidFill>
          <a:ln>
            <a:solidFill>
              <a:srgbClr val="FFFF00"/>
            </a:solidFill>
          </a:ln>
        </p:spPr>
        <p:txBody>
          <a:bodyPr wrap="none" lIns="0" tIns="0" rIns="0" bIns="0" rtlCol="0">
            <a:spAutoFit/>
          </a:bodyPr>
          <a:lstStyle/>
          <a:p>
            <a:pPr algn="ctr"/>
            <a:r>
              <a:rPr lang="en-US" sz="1846" b="1" cap="small" dirty="0" err="1"/>
              <a:t>Finansielle</a:t>
            </a:r>
            <a:r>
              <a:rPr lang="en-US" sz="1846" b="1" cap="small" dirty="0"/>
              <a:t> </a:t>
            </a:r>
          </a:p>
          <a:p>
            <a:pPr algn="ctr"/>
            <a:r>
              <a:rPr lang="en-US" sz="1846" b="1" cap="small" dirty="0" err="1"/>
              <a:t>virksomheder</a:t>
            </a:r>
            <a:endParaRPr lang="en-US" sz="1846" b="1" cap="small" dirty="0"/>
          </a:p>
          <a:p>
            <a:pPr algn="ctr"/>
            <a:r>
              <a:rPr lang="en-US" sz="1846" b="1" cap="small" dirty="0" err="1"/>
              <a:t>og</a:t>
            </a:r>
            <a:r>
              <a:rPr lang="en-US" sz="1846" b="1" cap="small" dirty="0"/>
              <a:t> </a:t>
            </a:r>
            <a:r>
              <a:rPr lang="en-US" sz="1846" b="1" cap="small" dirty="0" err="1"/>
              <a:t>deres</a:t>
            </a:r>
            <a:r>
              <a:rPr lang="en-US" sz="1846" b="1" cap="small" dirty="0"/>
              <a:t> </a:t>
            </a:r>
            <a:r>
              <a:rPr lang="en-US" sz="1846" b="1" cap="small" dirty="0" err="1"/>
              <a:t>kunder</a:t>
            </a:r>
            <a:endParaRPr lang="en-US" sz="1846" b="1" cap="small" dirty="0"/>
          </a:p>
        </p:txBody>
      </p:sp>
      <p:sp>
        <p:nvSpPr>
          <p:cNvPr id="51" name="Rectangle 50"/>
          <p:cNvSpPr/>
          <p:nvPr/>
        </p:nvSpPr>
        <p:spPr>
          <a:xfrm>
            <a:off x="7067743" y="2126016"/>
            <a:ext cx="612262" cy="198837"/>
          </a:xfrm>
          <a:prstGeom prst="rect">
            <a:avLst/>
          </a:prstGeom>
        </p:spPr>
        <p:txBody>
          <a:bodyPr wrap="square" lIns="0" tIns="0" rIns="0" bIns="0">
            <a:spAutoFit/>
          </a:bodyPr>
          <a:lstStyle/>
          <a:p>
            <a:pPr algn="ctr"/>
            <a:r>
              <a:rPr lang="en-US" sz="1292" b="1" dirty="0">
                <a:solidFill>
                  <a:srgbClr val="FFFFFF"/>
                </a:solidFill>
              </a:rPr>
              <a:t>IFRS 9</a:t>
            </a:r>
          </a:p>
        </p:txBody>
      </p:sp>
      <p:sp>
        <p:nvSpPr>
          <p:cNvPr id="55" name="Title 2"/>
          <p:cNvSpPr>
            <a:spLocks noGrp="1"/>
          </p:cNvSpPr>
          <p:nvPr>
            <p:ph type="title"/>
          </p:nvPr>
        </p:nvSpPr>
        <p:spPr>
          <a:xfrm>
            <a:off x="396000" y="298799"/>
            <a:ext cx="8352000" cy="736969"/>
          </a:xfrm>
        </p:spPr>
        <p:txBody>
          <a:bodyPr/>
          <a:lstStyle/>
          <a:p>
            <a:r>
              <a:rPr lang="da-DK" dirty="0" smtClean="0"/>
              <a:t>1. </a:t>
            </a:r>
            <a:r>
              <a:rPr lang="da-DK" dirty="0" smtClean="0"/>
              <a:t>Udviklingen </a:t>
            </a:r>
            <a:r>
              <a:rPr lang="da-DK" dirty="0" smtClean="0"/>
              <a:t>i branchen</a:t>
            </a:r>
            <a:br>
              <a:rPr lang="da-DK" dirty="0" smtClean="0"/>
            </a:br>
            <a:r>
              <a:rPr lang="da-DK" b="0" dirty="0" smtClean="0">
                <a:solidFill>
                  <a:schemeClr val="accent2"/>
                </a:solidFill>
              </a:rPr>
              <a:t>”Overblik” Lovgivningen </a:t>
            </a:r>
            <a:r>
              <a:rPr lang="da-DK" b="0" dirty="0" smtClean="0">
                <a:solidFill>
                  <a:schemeClr val="accent2"/>
                </a:solidFill>
              </a:rPr>
              <a:t>for finansielle virksomheder</a:t>
            </a:r>
            <a:endParaRPr lang="da-DK" b="0" dirty="0">
              <a:solidFill>
                <a:schemeClr val="accent2"/>
              </a:solidFill>
            </a:endParaRPr>
          </a:p>
        </p:txBody>
      </p:sp>
      <p:pic>
        <p:nvPicPr>
          <p:cNvPr id="56" name="Picture 2" descr="C:\Users\jalindberg\Desktop\Capture.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532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EE3D930-4A7F-42F1-B01B-C77C8BA23BF4}" type="slidenum">
              <a:rPr lang="da-DK" smtClean="0"/>
              <a:t>6</a:t>
            </a:fld>
            <a:endParaRPr lang="da-DK" dirty="0"/>
          </a:p>
        </p:txBody>
      </p:sp>
      <p:grpSp>
        <p:nvGrpSpPr>
          <p:cNvPr id="8" name="Group 7"/>
          <p:cNvGrpSpPr/>
          <p:nvPr/>
        </p:nvGrpSpPr>
        <p:grpSpPr>
          <a:xfrm>
            <a:off x="541673" y="1569247"/>
            <a:ext cx="7774716" cy="4489452"/>
            <a:chOff x="205808" y="1414267"/>
            <a:chExt cx="8422609" cy="4863573"/>
          </a:xfrm>
        </p:grpSpPr>
        <p:sp>
          <p:nvSpPr>
            <p:cNvPr id="9" name="TextBox 8"/>
            <p:cNvSpPr txBox="1"/>
            <p:nvPr>
              <p:custDataLst>
                <p:tags r:id="rId1"/>
              </p:custDataLst>
            </p:nvPr>
          </p:nvSpPr>
          <p:spPr>
            <a:xfrm>
              <a:off x="1833396" y="4725724"/>
              <a:ext cx="1497763" cy="184704"/>
            </a:xfrm>
            <a:prstGeom prst="rect">
              <a:avLst/>
            </a:prstGeom>
            <a:noFill/>
          </p:spPr>
          <p:txBody>
            <a:bodyPr wrap="square" lIns="0" tIns="0" rIns="0" bIns="0" rtlCol="0">
              <a:spAutoFit/>
            </a:bodyPr>
            <a:lstStyle/>
            <a:p>
              <a:pPr algn="ctr"/>
              <a:r>
                <a:rPr lang="en-US" sz="1108" b="1" dirty="0">
                  <a:solidFill>
                    <a:srgbClr val="FFFFFF"/>
                  </a:solidFill>
                </a:rPr>
                <a:t>SEPA End-date</a:t>
              </a:r>
            </a:p>
          </p:txBody>
        </p:sp>
        <p:grpSp>
          <p:nvGrpSpPr>
            <p:cNvPr id="10" name="Group 9"/>
            <p:cNvGrpSpPr/>
            <p:nvPr/>
          </p:nvGrpSpPr>
          <p:grpSpPr>
            <a:xfrm>
              <a:off x="205808" y="1414267"/>
              <a:ext cx="8422609" cy="4863573"/>
              <a:chOff x="205808" y="1414267"/>
              <a:chExt cx="8422609" cy="4863573"/>
            </a:xfrm>
          </p:grpSpPr>
          <p:grpSp>
            <p:nvGrpSpPr>
              <p:cNvPr id="11" name="Group 10"/>
              <p:cNvGrpSpPr/>
              <p:nvPr/>
            </p:nvGrpSpPr>
            <p:grpSpPr>
              <a:xfrm>
                <a:off x="733181" y="1414267"/>
                <a:ext cx="7785058" cy="4863573"/>
                <a:chOff x="295313" y="1140540"/>
                <a:chExt cx="9091850" cy="5427265"/>
              </a:xfrm>
            </p:grpSpPr>
            <p:sp>
              <p:nvSpPr>
                <p:cNvPr id="30" name="TextBox 29"/>
                <p:cNvSpPr txBox="1"/>
                <p:nvPr>
                  <p:custDataLst>
                    <p:tags r:id="rId10"/>
                  </p:custDataLst>
                </p:nvPr>
              </p:nvSpPr>
              <p:spPr>
                <a:xfrm>
                  <a:off x="3780648" y="6155584"/>
                  <a:ext cx="1440650" cy="412221"/>
                </a:xfrm>
                <a:prstGeom prst="rect">
                  <a:avLst/>
                </a:prstGeom>
                <a:noFill/>
              </p:spPr>
              <p:txBody>
                <a:bodyPr wrap="square" lIns="0" tIns="0" rIns="0" bIns="0" rtlCol="0">
                  <a:spAutoFit/>
                </a:bodyPr>
                <a:lstStyle/>
                <a:p>
                  <a:pPr algn="ctr"/>
                  <a:r>
                    <a:rPr lang="en-US" sz="1108" b="1" dirty="0">
                      <a:solidFill>
                        <a:srgbClr val="FFFFFF"/>
                      </a:solidFill>
                    </a:rPr>
                    <a:t>Securities Law Directive</a:t>
                  </a:r>
                </a:p>
              </p:txBody>
            </p:sp>
            <p:sp>
              <p:nvSpPr>
                <p:cNvPr id="31" name="TextBox 30"/>
                <p:cNvSpPr txBox="1"/>
                <p:nvPr/>
              </p:nvSpPr>
              <p:spPr>
                <a:xfrm>
                  <a:off x="7361735" y="2924046"/>
                  <a:ext cx="1178785" cy="206111"/>
                </a:xfrm>
                <a:prstGeom prst="rect">
                  <a:avLst/>
                </a:prstGeom>
                <a:noFill/>
              </p:spPr>
              <p:txBody>
                <a:bodyPr wrap="square" lIns="0" tIns="0" rIns="0" bIns="0" rtlCol="0">
                  <a:spAutoFit/>
                </a:bodyPr>
                <a:lstStyle/>
                <a:p>
                  <a:pPr algn="ctr"/>
                  <a:r>
                    <a:rPr lang="en-US" sz="1108" b="1" dirty="0">
                      <a:solidFill>
                        <a:schemeClr val="bg1"/>
                      </a:solidFill>
                    </a:rPr>
                    <a:t>FTT</a:t>
                  </a:r>
                </a:p>
              </p:txBody>
            </p:sp>
            <p:sp>
              <p:nvSpPr>
                <p:cNvPr id="32" name="TextBox 31"/>
                <p:cNvSpPr txBox="1"/>
                <p:nvPr/>
              </p:nvSpPr>
              <p:spPr>
                <a:xfrm>
                  <a:off x="5661942" y="1140540"/>
                  <a:ext cx="2171422" cy="412221"/>
                </a:xfrm>
                <a:prstGeom prst="rect">
                  <a:avLst/>
                </a:prstGeom>
                <a:noFill/>
              </p:spPr>
              <p:txBody>
                <a:bodyPr wrap="square" lIns="0" tIns="0" rIns="0" bIns="0" rtlCol="0">
                  <a:spAutoFit/>
                </a:bodyPr>
                <a:lstStyle/>
                <a:p>
                  <a:pPr algn="ctr"/>
                  <a:r>
                    <a:rPr lang="en-US" sz="1108" b="1" dirty="0">
                      <a:solidFill>
                        <a:srgbClr val="FFFFFF"/>
                      </a:solidFill>
                    </a:rPr>
                    <a:t>Recovery &amp; Resolution for FMIs</a:t>
                  </a:r>
                </a:p>
              </p:txBody>
            </p:sp>
            <p:sp>
              <p:nvSpPr>
                <p:cNvPr id="34" name="TextBox 33"/>
                <p:cNvSpPr txBox="1"/>
                <p:nvPr/>
              </p:nvSpPr>
              <p:spPr>
                <a:xfrm>
                  <a:off x="5477535" y="6166820"/>
                  <a:ext cx="1719071" cy="206111"/>
                </a:xfrm>
                <a:prstGeom prst="rect">
                  <a:avLst/>
                </a:prstGeom>
                <a:noFill/>
              </p:spPr>
              <p:txBody>
                <a:bodyPr wrap="square" lIns="0" tIns="0" rIns="0" bIns="0" rtlCol="0">
                  <a:spAutoFit/>
                </a:bodyPr>
                <a:lstStyle/>
                <a:p>
                  <a:pPr algn="ctr"/>
                  <a:r>
                    <a:rPr lang="en-US" sz="1108" b="1">
                      <a:solidFill>
                        <a:srgbClr val="FFFFFF"/>
                      </a:solidFill>
                    </a:rPr>
                    <a:t>Shadow Banking</a:t>
                  </a:r>
                </a:p>
              </p:txBody>
            </p:sp>
            <p:sp>
              <p:nvSpPr>
                <p:cNvPr id="36" name="Rectangle 35"/>
                <p:cNvSpPr/>
                <p:nvPr/>
              </p:nvSpPr>
              <p:spPr>
                <a:xfrm>
                  <a:off x="3231616" y="4477696"/>
                  <a:ext cx="774622" cy="206111"/>
                </a:xfrm>
                <a:prstGeom prst="rect">
                  <a:avLst/>
                </a:prstGeom>
              </p:spPr>
              <p:txBody>
                <a:bodyPr wrap="square" lIns="0" tIns="0" rIns="0" bIns="0">
                  <a:spAutoFit/>
                </a:bodyPr>
                <a:lstStyle/>
                <a:p>
                  <a:pPr algn="ctr"/>
                  <a:r>
                    <a:rPr lang="en-US" sz="1108" b="1" dirty="0">
                      <a:solidFill>
                        <a:schemeClr val="bg1"/>
                      </a:solidFill>
                    </a:rPr>
                    <a:t>EMIR</a:t>
                  </a:r>
                </a:p>
              </p:txBody>
            </p:sp>
            <p:sp>
              <p:nvSpPr>
                <p:cNvPr id="37" name="TextBox 36"/>
                <p:cNvSpPr txBox="1"/>
                <p:nvPr>
                  <p:custDataLst>
                    <p:tags r:id="rId11"/>
                  </p:custDataLst>
                </p:nvPr>
              </p:nvSpPr>
              <p:spPr>
                <a:xfrm>
                  <a:off x="4417569" y="4592245"/>
                  <a:ext cx="1458693" cy="206111"/>
                </a:xfrm>
                <a:prstGeom prst="rect">
                  <a:avLst/>
                </a:prstGeom>
                <a:noFill/>
              </p:spPr>
              <p:txBody>
                <a:bodyPr wrap="square" lIns="0" tIns="0" rIns="0" bIns="0" rtlCol="0">
                  <a:spAutoFit/>
                </a:bodyPr>
                <a:lstStyle/>
                <a:p>
                  <a:pPr algn="ctr"/>
                  <a:r>
                    <a:rPr lang="en-US" sz="1108" b="1" dirty="0">
                      <a:solidFill>
                        <a:srgbClr val="FFFFFF"/>
                      </a:solidFill>
                    </a:rPr>
                    <a:t>Short Selling</a:t>
                  </a:r>
                </a:p>
              </p:txBody>
            </p:sp>
            <p:sp>
              <p:nvSpPr>
                <p:cNvPr id="38" name="TextBox 37"/>
                <p:cNvSpPr txBox="1"/>
                <p:nvPr>
                  <p:custDataLst>
                    <p:tags r:id="rId12"/>
                  </p:custDataLst>
                </p:nvPr>
              </p:nvSpPr>
              <p:spPr>
                <a:xfrm>
                  <a:off x="1398631" y="1435022"/>
                  <a:ext cx="1612235" cy="206111"/>
                </a:xfrm>
                <a:prstGeom prst="rect">
                  <a:avLst/>
                </a:prstGeom>
              </p:spPr>
              <p:txBody>
                <a:bodyPr wrap="square" lIns="0" tIns="0" rIns="0" bIns="0">
                  <a:spAutoFit/>
                </a:bodyPr>
                <a:lstStyle>
                  <a:defPPr>
                    <a:defRPr lang="en-US"/>
                  </a:defPPr>
                  <a:lvl1pPr>
                    <a:defRPr sz="1200" b="1">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pPr algn="ctr"/>
                  <a:r>
                    <a:rPr lang="en-US" sz="1108" dirty="0">
                      <a:solidFill>
                        <a:srgbClr val="FFFFFF"/>
                      </a:solidFill>
                    </a:rPr>
                    <a:t>CSD regulation</a:t>
                  </a:r>
                </a:p>
              </p:txBody>
            </p:sp>
            <p:sp>
              <p:nvSpPr>
                <p:cNvPr id="39" name="TextBox 38"/>
                <p:cNvSpPr txBox="1"/>
                <p:nvPr>
                  <p:custDataLst>
                    <p:tags r:id="rId13"/>
                  </p:custDataLst>
                </p:nvPr>
              </p:nvSpPr>
              <p:spPr>
                <a:xfrm>
                  <a:off x="1024544" y="3657909"/>
                  <a:ext cx="748173" cy="206111"/>
                </a:xfrm>
                <a:prstGeom prst="rect">
                  <a:avLst/>
                </a:prstGeom>
                <a:noFill/>
              </p:spPr>
              <p:txBody>
                <a:bodyPr wrap="square" lIns="0" tIns="0" rIns="0" bIns="0" rtlCol="0">
                  <a:spAutoFit/>
                </a:bodyPr>
                <a:lstStyle/>
                <a:p>
                  <a:pPr algn="ctr"/>
                  <a:r>
                    <a:rPr lang="en-US" sz="1108" b="1">
                      <a:solidFill>
                        <a:srgbClr val="FFFFFF"/>
                      </a:solidFill>
                    </a:rPr>
                    <a:t>PRIPs </a:t>
                  </a:r>
                </a:p>
              </p:txBody>
            </p:sp>
            <p:sp>
              <p:nvSpPr>
                <p:cNvPr id="40" name="TextBox 39"/>
                <p:cNvSpPr txBox="1"/>
                <p:nvPr>
                  <p:custDataLst>
                    <p:tags r:id="rId14"/>
                  </p:custDataLst>
                </p:nvPr>
              </p:nvSpPr>
              <p:spPr>
                <a:xfrm>
                  <a:off x="1024544" y="2224934"/>
                  <a:ext cx="2520150" cy="412221"/>
                </a:xfrm>
                <a:prstGeom prst="rect">
                  <a:avLst/>
                </a:prstGeom>
                <a:noFill/>
              </p:spPr>
              <p:txBody>
                <a:bodyPr wrap="square" lIns="0" tIns="0" rIns="0" bIns="0" rtlCol="0">
                  <a:spAutoFit/>
                </a:bodyPr>
                <a:lstStyle/>
                <a:p>
                  <a:pPr algn="ctr"/>
                  <a:r>
                    <a:rPr lang="en-US" sz="1108" b="1" dirty="0">
                      <a:solidFill>
                        <a:srgbClr val="FFFFFF"/>
                      </a:solidFill>
                    </a:rPr>
                    <a:t>Investor Compensation schemes</a:t>
                  </a:r>
                </a:p>
              </p:txBody>
            </p:sp>
            <p:sp>
              <p:nvSpPr>
                <p:cNvPr id="41" name="TextBox 40"/>
                <p:cNvSpPr txBox="1"/>
                <p:nvPr/>
              </p:nvSpPr>
              <p:spPr>
                <a:xfrm>
                  <a:off x="5270409" y="5352345"/>
                  <a:ext cx="1686991" cy="206111"/>
                </a:xfrm>
                <a:prstGeom prst="rect">
                  <a:avLst/>
                </a:prstGeom>
                <a:noFill/>
              </p:spPr>
              <p:txBody>
                <a:bodyPr wrap="square" lIns="0" tIns="0" rIns="0" bIns="0" rtlCol="0">
                  <a:spAutoFit/>
                </a:bodyPr>
                <a:lstStyle/>
                <a:p>
                  <a:pPr algn="ctr"/>
                  <a:r>
                    <a:rPr lang="en-US" sz="1108" b="1">
                      <a:solidFill>
                        <a:srgbClr val="FFFFFF"/>
                      </a:solidFill>
                    </a:rPr>
                    <a:t>Dodd-Frank Act</a:t>
                  </a:r>
                </a:p>
              </p:txBody>
            </p:sp>
            <p:sp>
              <p:nvSpPr>
                <p:cNvPr id="42" name="TextBox 41"/>
                <p:cNvSpPr txBox="1"/>
                <p:nvPr/>
              </p:nvSpPr>
              <p:spPr>
                <a:xfrm>
                  <a:off x="295313" y="2499587"/>
                  <a:ext cx="1046713" cy="206111"/>
                </a:xfrm>
                <a:prstGeom prst="rect">
                  <a:avLst/>
                </a:prstGeom>
                <a:noFill/>
              </p:spPr>
              <p:txBody>
                <a:bodyPr wrap="square" lIns="0" tIns="0" rIns="0" bIns="0" rtlCol="0">
                  <a:spAutoFit/>
                </a:bodyPr>
                <a:lstStyle/>
                <a:p>
                  <a:pPr algn="ctr"/>
                  <a:r>
                    <a:rPr lang="en-US" sz="1108" b="1" dirty="0">
                      <a:solidFill>
                        <a:srgbClr val="FFFFFF"/>
                      </a:solidFill>
                    </a:rPr>
                    <a:t>Living Wills</a:t>
                  </a:r>
                </a:p>
              </p:txBody>
            </p:sp>
            <p:sp>
              <p:nvSpPr>
                <p:cNvPr id="43" name="TextBox 42"/>
                <p:cNvSpPr txBox="1"/>
                <p:nvPr>
                  <p:custDataLst>
                    <p:tags r:id="rId15"/>
                  </p:custDataLst>
                </p:nvPr>
              </p:nvSpPr>
              <p:spPr>
                <a:xfrm>
                  <a:off x="4190717" y="1546392"/>
                  <a:ext cx="1539355" cy="206111"/>
                </a:xfrm>
                <a:prstGeom prst="rect">
                  <a:avLst/>
                </a:prstGeom>
                <a:noFill/>
              </p:spPr>
              <p:txBody>
                <a:bodyPr wrap="square" lIns="0" tIns="0" rIns="0" bIns="0" rtlCol="0">
                  <a:spAutoFit/>
                </a:bodyPr>
                <a:lstStyle/>
                <a:p>
                  <a:pPr algn="ctr"/>
                  <a:r>
                    <a:rPr lang="en-US" sz="1108" b="1" dirty="0">
                      <a:solidFill>
                        <a:schemeClr val="bg1"/>
                      </a:solidFill>
                    </a:rPr>
                    <a:t>Banking Union</a:t>
                  </a:r>
                </a:p>
              </p:txBody>
            </p:sp>
            <p:sp>
              <p:nvSpPr>
                <p:cNvPr id="44" name="TextBox 43"/>
                <p:cNvSpPr txBox="1"/>
                <p:nvPr/>
              </p:nvSpPr>
              <p:spPr>
                <a:xfrm>
                  <a:off x="3741031" y="2277309"/>
                  <a:ext cx="1718248" cy="412221"/>
                </a:xfrm>
                <a:prstGeom prst="rect">
                  <a:avLst/>
                </a:prstGeom>
                <a:noFill/>
              </p:spPr>
              <p:txBody>
                <a:bodyPr wrap="square" lIns="0" tIns="0" rIns="0" bIns="0" rtlCol="0">
                  <a:spAutoFit/>
                </a:bodyPr>
                <a:lstStyle/>
                <a:p>
                  <a:pPr algn="ctr"/>
                  <a:r>
                    <a:rPr lang="en-US" sz="1108" b="1" dirty="0">
                      <a:solidFill>
                        <a:schemeClr val="bg1"/>
                      </a:solidFill>
                    </a:rPr>
                    <a:t>Basel III</a:t>
                  </a:r>
                  <a:br>
                    <a:rPr lang="en-US" sz="1108" b="1" dirty="0">
                      <a:solidFill>
                        <a:schemeClr val="bg1"/>
                      </a:solidFill>
                    </a:rPr>
                  </a:br>
                  <a:r>
                    <a:rPr lang="en-US" sz="1108" b="1" dirty="0">
                      <a:solidFill>
                        <a:schemeClr val="bg1"/>
                      </a:solidFill>
                    </a:rPr>
                    <a:t>CRD IV / CRR</a:t>
                  </a:r>
                </a:p>
              </p:txBody>
            </p:sp>
            <p:sp>
              <p:nvSpPr>
                <p:cNvPr id="45" name="TextBox 44"/>
                <p:cNvSpPr txBox="1"/>
                <p:nvPr/>
              </p:nvSpPr>
              <p:spPr>
                <a:xfrm>
                  <a:off x="7142201" y="3364730"/>
                  <a:ext cx="1865466" cy="206111"/>
                </a:xfrm>
                <a:prstGeom prst="rect">
                  <a:avLst/>
                </a:prstGeom>
                <a:noFill/>
              </p:spPr>
              <p:txBody>
                <a:bodyPr wrap="square" lIns="0" tIns="0" rIns="0" bIns="0" rtlCol="0">
                  <a:spAutoFit/>
                </a:bodyPr>
                <a:lstStyle/>
                <a:p>
                  <a:pPr algn="ctr"/>
                  <a:r>
                    <a:rPr lang="en-US" sz="1108" b="1" dirty="0">
                      <a:solidFill>
                        <a:srgbClr val="FFFFFF"/>
                      </a:solidFill>
                    </a:rPr>
                    <a:t>Leverage Ratio</a:t>
                  </a:r>
                </a:p>
              </p:txBody>
            </p:sp>
            <p:sp>
              <p:nvSpPr>
                <p:cNvPr id="46" name="TextBox 45"/>
                <p:cNvSpPr txBox="1"/>
                <p:nvPr/>
              </p:nvSpPr>
              <p:spPr>
                <a:xfrm>
                  <a:off x="6318013" y="3249840"/>
                  <a:ext cx="740159" cy="206111"/>
                </a:xfrm>
                <a:prstGeom prst="rect">
                  <a:avLst/>
                </a:prstGeom>
                <a:noFill/>
              </p:spPr>
              <p:txBody>
                <a:bodyPr wrap="square" lIns="0" tIns="0" rIns="0" bIns="0" rtlCol="0">
                  <a:spAutoFit/>
                </a:bodyPr>
                <a:lstStyle/>
                <a:p>
                  <a:pPr algn="ctr"/>
                  <a:r>
                    <a:rPr lang="en-US" sz="1108" b="1" dirty="0">
                      <a:solidFill>
                        <a:schemeClr val="bg1"/>
                      </a:solidFill>
                    </a:rPr>
                    <a:t>AIFMD</a:t>
                  </a:r>
                  <a:r>
                    <a:rPr lang="en-US" sz="1108" b="1" dirty="0">
                      <a:solidFill>
                        <a:srgbClr val="FFFF00"/>
                      </a:solidFill>
                    </a:rPr>
                    <a:t> </a:t>
                  </a:r>
                </a:p>
              </p:txBody>
            </p:sp>
            <p:sp>
              <p:nvSpPr>
                <p:cNvPr id="47" name="TextBox 46"/>
                <p:cNvSpPr txBox="1"/>
                <p:nvPr/>
              </p:nvSpPr>
              <p:spPr>
                <a:xfrm>
                  <a:off x="6351294" y="2884626"/>
                  <a:ext cx="925044" cy="206111"/>
                </a:xfrm>
                <a:prstGeom prst="rect">
                  <a:avLst/>
                </a:prstGeom>
                <a:noFill/>
              </p:spPr>
              <p:txBody>
                <a:bodyPr wrap="square" lIns="0" tIns="0" rIns="0" bIns="0" rtlCol="0">
                  <a:spAutoFit/>
                </a:bodyPr>
                <a:lstStyle/>
                <a:p>
                  <a:pPr algn="ctr"/>
                  <a:r>
                    <a:rPr lang="en-US" sz="1108" b="1" dirty="0">
                      <a:solidFill>
                        <a:srgbClr val="FFFFFF"/>
                      </a:solidFill>
                    </a:rPr>
                    <a:t>UCITS V</a:t>
                  </a:r>
                </a:p>
              </p:txBody>
            </p:sp>
            <p:sp>
              <p:nvSpPr>
                <p:cNvPr id="48" name="TextBox 47"/>
                <p:cNvSpPr txBox="1"/>
                <p:nvPr/>
              </p:nvSpPr>
              <p:spPr>
                <a:xfrm>
                  <a:off x="7568866" y="3773536"/>
                  <a:ext cx="1818297" cy="412221"/>
                </a:xfrm>
                <a:prstGeom prst="rect">
                  <a:avLst/>
                </a:prstGeom>
                <a:noFill/>
              </p:spPr>
              <p:txBody>
                <a:bodyPr wrap="square" lIns="0" tIns="0" rIns="0" bIns="0" rtlCol="0">
                  <a:spAutoFit/>
                </a:bodyPr>
                <a:lstStyle/>
                <a:p>
                  <a:pPr algn="ctr"/>
                  <a:r>
                    <a:rPr lang="en-US" sz="1108" b="1" dirty="0">
                      <a:solidFill>
                        <a:srgbClr val="FFFFFF"/>
                      </a:solidFill>
                    </a:rPr>
                    <a:t>Fundamental Review of the Trading Book</a:t>
                  </a:r>
                </a:p>
              </p:txBody>
            </p:sp>
            <p:sp>
              <p:nvSpPr>
                <p:cNvPr id="49" name="TextBox 48"/>
                <p:cNvSpPr txBox="1"/>
                <p:nvPr/>
              </p:nvSpPr>
              <p:spPr>
                <a:xfrm>
                  <a:off x="6006783" y="2015372"/>
                  <a:ext cx="2379645" cy="618333"/>
                </a:xfrm>
                <a:prstGeom prst="rect">
                  <a:avLst/>
                </a:prstGeom>
                <a:noFill/>
              </p:spPr>
              <p:txBody>
                <a:bodyPr wrap="square" lIns="0" tIns="0" rIns="0" bIns="0" rtlCol="0">
                  <a:spAutoFit/>
                </a:bodyPr>
                <a:lstStyle/>
                <a:p>
                  <a:pPr algn="ctr"/>
                  <a:r>
                    <a:rPr lang="en-US" sz="1108" b="1" dirty="0">
                      <a:solidFill>
                        <a:schemeClr val="bg1"/>
                      </a:solidFill>
                    </a:rPr>
                    <a:t>Banking</a:t>
                  </a:r>
                  <a:br>
                    <a:rPr lang="en-US" sz="1108" b="1" dirty="0">
                      <a:solidFill>
                        <a:schemeClr val="bg1"/>
                      </a:solidFill>
                    </a:rPr>
                  </a:br>
                  <a:r>
                    <a:rPr lang="en-US" sz="1108" b="1" dirty="0">
                      <a:solidFill>
                        <a:schemeClr val="bg1"/>
                      </a:solidFill>
                    </a:rPr>
                    <a:t>Recovery &amp; Resolution Directive</a:t>
                  </a:r>
                </a:p>
              </p:txBody>
            </p:sp>
          </p:grpSp>
          <p:sp>
            <p:nvSpPr>
              <p:cNvPr id="12" name="TextBox 11"/>
              <p:cNvSpPr txBox="1"/>
              <p:nvPr/>
            </p:nvSpPr>
            <p:spPr>
              <a:xfrm>
                <a:off x="7661342" y="4620260"/>
                <a:ext cx="967075" cy="369407"/>
              </a:xfrm>
              <a:prstGeom prst="rect">
                <a:avLst/>
              </a:prstGeom>
              <a:noFill/>
            </p:spPr>
            <p:txBody>
              <a:bodyPr wrap="square" lIns="0" tIns="0" rIns="0" bIns="0" rtlCol="0">
                <a:spAutoFit/>
              </a:bodyPr>
              <a:lstStyle/>
              <a:p>
                <a:pPr algn="ctr"/>
                <a:r>
                  <a:rPr lang="en-US" sz="1108" b="1" dirty="0">
                    <a:solidFill>
                      <a:srgbClr val="FFFFFF"/>
                    </a:solidFill>
                  </a:rPr>
                  <a:t>Long-term Financing</a:t>
                </a:r>
              </a:p>
            </p:txBody>
          </p:sp>
          <p:sp>
            <p:nvSpPr>
              <p:cNvPr id="13" name="TextBox 12"/>
              <p:cNvSpPr txBox="1"/>
              <p:nvPr/>
            </p:nvSpPr>
            <p:spPr>
              <a:xfrm>
                <a:off x="5511966" y="4184301"/>
                <a:ext cx="1275209" cy="369407"/>
              </a:xfrm>
              <a:prstGeom prst="rect">
                <a:avLst/>
              </a:prstGeom>
              <a:noFill/>
            </p:spPr>
            <p:txBody>
              <a:bodyPr wrap="square" lIns="0" tIns="0" rIns="0" bIns="0" rtlCol="0">
                <a:spAutoFit/>
              </a:bodyPr>
              <a:lstStyle/>
              <a:p>
                <a:pPr algn="ctr"/>
                <a:r>
                  <a:rPr lang="en-US" sz="1108" b="1" dirty="0">
                    <a:solidFill>
                      <a:srgbClr val="FFFFFF"/>
                    </a:solidFill>
                  </a:rPr>
                  <a:t>Transparency Directive </a:t>
                </a:r>
              </a:p>
            </p:txBody>
          </p:sp>
          <p:sp>
            <p:nvSpPr>
              <p:cNvPr id="14" name="TextBox 13"/>
              <p:cNvSpPr txBox="1"/>
              <p:nvPr/>
            </p:nvSpPr>
            <p:spPr>
              <a:xfrm>
                <a:off x="7988630" y="2621886"/>
                <a:ext cx="529609" cy="184704"/>
              </a:xfrm>
              <a:prstGeom prst="rect">
                <a:avLst/>
              </a:prstGeom>
              <a:noFill/>
            </p:spPr>
            <p:txBody>
              <a:bodyPr wrap="square" lIns="0" tIns="0" rIns="0" bIns="0" rtlCol="0">
                <a:spAutoFit/>
              </a:bodyPr>
              <a:lstStyle/>
              <a:p>
                <a:pPr algn="ctr"/>
                <a:r>
                  <a:rPr lang="en-US" sz="1108" b="1" dirty="0">
                    <a:solidFill>
                      <a:srgbClr val="FFFFFF"/>
                    </a:solidFill>
                  </a:rPr>
                  <a:t>NSFR</a:t>
                </a:r>
              </a:p>
            </p:txBody>
          </p:sp>
          <p:sp>
            <p:nvSpPr>
              <p:cNvPr id="15" name="TextBox 14"/>
              <p:cNvSpPr txBox="1"/>
              <p:nvPr>
                <p:custDataLst>
                  <p:tags r:id="rId2"/>
                </p:custDataLst>
              </p:nvPr>
            </p:nvSpPr>
            <p:spPr>
              <a:xfrm>
                <a:off x="2204955" y="3716450"/>
                <a:ext cx="1390582" cy="369407"/>
              </a:xfrm>
              <a:prstGeom prst="rect">
                <a:avLst/>
              </a:prstGeom>
              <a:noFill/>
            </p:spPr>
            <p:txBody>
              <a:bodyPr wrap="square" lIns="0" tIns="0" rIns="0" bIns="0" rtlCol="0">
                <a:spAutoFit/>
              </a:bodyPr>
              <a:lstStyle/>
              <a:p>
                <a:pPr algn="ctr"/>
                <a:r>
                  <a:rPr lang="en-US" sz="1108" b="1" dirty="0">
                    <a:solidFill>
                      <a:srgbClr val="FFFFFF"/>
                    </a:solidFill>
                  </a:rPr>
                  <a:t>Corporate</a:t>
                </a:r>
              </a:p>
              <a:p>
                <a:pPr algn="ctr"/>
                <a:r>
                  <a:rPr lang="en-US" sz="1108" b="1" dirty="0">
                    <a:solidFill>
                      <a:srgbClr val="FFFFFF"/>
                    </a:solidFill>
                  </a:rPr>
                  <a:t>Governance </a:t>
                </a:r>
              </a:p>
            </p:txBody>
          </p:sp>
          <p:sp>
            <p:nvSpPr>
              <p:cNvPr id="16" name="TextBox 15"/>
              <p:cNvSpPr txBox="1"/>
              <p:nvPr>
                <p:custDataLst>
                  <p:tags r:id="rId3"/>
                </p:custDataLst>
              </p:nvPr>
            </p:nvSpPr>
            <p:spPr>
              <a:xfrm>
                <a:off x="1323732" y="4292023"/>
                <a:ext cx="1505243" cy="184704"/>
              </a:xfrm>
              <a:prstGeom prst="rect">
                <a:avLst/>
              </a:prstGeom>
              <a:noFill/>
            </p:spPr>
            <p:txBody>
              <a:bodyPr wrap="square" lIns="0" tIns="0" rIns="0" bIns="0" rtlCol="0">
                <a:spAutoFit/>
              </a:bodyPr>
              <a:lstStyle/>
              <a:p>
                <a:pPr algn="ctr"/>
                <a:r>
                  <a:rPr lang="en-US" sz="1108" b="1" dirty="0">
                    <a:solidFill>
                      <a:srgbClr val="FFFFFF"/>
                    </a:solidFill>
                  </a:rPr>
                  <a:t>Data Protection </a:t>
                </a:r>
              </a:p>
            </p:txBody>
          </p:sp>
          <p:sp>
            <p:nvSpPr>
              <p:cNvPr id="17" name="TextBox 16"/>
              <p:cNvSpPr txBox="1"/>
              <p:nvPr>
                <p:custDataLst>
                  <p:tags r:id="rId4"/>
                </p:custDataLst>
              </p:nvPr>
            </p:nvSpPr>
            <p:spPr>
              <a:xfrm>
                <a:off x="205808" y="3608729"/>
                <a:ext cx="1117923" cy="554111"/>
              </a:xfrm>
              <a:prstGeom prst="rect">
                <a:avLst/>
              </a:prstGeom>
              <a:noFill/>
            </p:spPr>
            <p:txBody>
              <a:bodyPr wrap="square" lIns="0" tIns="0" rIns="0" bIns="0" rtlCol="0">
                <a:spAutoFit/>
              </a:bodyPr>
              <a:lstStyle/>
              <a:p>
                <a:pPr algn="ctr"/>
                <a:r>
                  <a:rPr lang="en-US" sz="1108" b="1" dirty="0">
                    <a:solidFill>
                      <a:srgbClr val="FFFFFF"/>
                    </a:solidFill>
                  </a:rPr>
                  <a:t>Deposit Guarantee Schemes </a:t>
                </a:r>
              </a:p>
            </p:txBody>
          </p:sp>
          <p:sp>
            <p:nvSpPr>
              <p:cNvPr id="18" name="TextBox 17"/>
              <p:cNvSpPr txBox="1"/>
              <p:nvPr>
                <p:custDataLst>
                  <p:tags r:id="rId5"/>
                </p:custDataLst>
              </p:nvPr>
            </p:nvSpPr>
            <p:spPr>
              <a:xfrm>
                <a:off x="2204955" y="5112109"/>
                <a:ext cx="1683965" cy="369407"/>
              </a:xfrm>
              <a:prstGeom prst="rect">
                <a:avLst/>
              </a:prstGeom>
              <a:noFill/>
            </p:spPr>
            <p:txBody>
              <a:bodyPr wrap="square" lIns="0" tIns="0" rIns="0" bIns="0" rtlCol="0">
                <a:spAutoFit/>
              </a:bodyPr>
              <a:lstStyle/>
              <a:p>
                <a:pPr algn="ctr"/>
                <a:r>
                  <a:rPr lang="en-US" sz="1108" b="1" dirty="0">
                    <a:solidFill>
                      <a:srgbClr val="FFFFFF"/>
                    </a:solidFill>
                  </a:rPr>
                  <a:t>Payments package</a:t>
                </a:r>
              </a:p>
              <a:p>
                <a:pPr algn="ctr"/>
                <a:r>
                  <a:rPr lang="en-US" sz="1108" b="1" dirty="0">
                    <a:solidFill>
                      <a:srgbClr val="FFFFFF"/>
                    </a:solidFill>
                  </a:rPr>
                  <a:t>(PSD II)</a:t>
                </a:r>
              </a:p>
            </p:txBody>
          </p:sp>
          <p:sp>
            <p:nvSpPr>
              <p:cNvPr id="19" name="TextBox 18"/>
              <p:cNvSpPr txBox="1"/>
              <p:nvPr>
                <p:custDataLst>
                  <p:tags r:id="rId6"/>
                </p:custDataLst>
              </p:nvPr>
            </p:nvSpPr>
            <p:spPr>
              <a:xfrm>
                <a:off x="4900630" y="5451421"/>
                <a:ext cx="1236511" cy="184704"/>
              </a:xfrm>
              <a:prstGeom prst="rect">
                <a:avLst/>
              </a:prstGeom>
              <a:noFill/>
            </p:spPr>
            <p:txBody>
              <a:bodyPr wrap="square" lIns="0" tIns="0" rIns="0" bIns="0" rtlCol="0">
                <a:spAutoFit/>
              </a:bodyPr>
              <a:lstStyle/>
              <a:p>
                <a:pPr algn="ctr"/>
                <a:r>
                  <a:rPr lang="en-US" sz="1108" b="1" dirty="0">
                    <a:solidFill>
                      <a:srgbClr val="FFFFFF"/>
                    </a:solidFill>
                  </a:rPr>
                  <a:t>Volcker Rule </a:t>
                </a:r>
              </a:p>
            </p:txBody>
          </p:sp>
          <p:sp>
            <p:nvSpPr>
              <p:cNvPr id="20" name="TextBox 19"/>
              <p:cNvSpPr txBox="1"/>
              <p:nvPr>
                <p:custDataLst>
                  <p:tags r:id="rId7"/>
                </p:custDataLst>
              </p:nvPr>
            </p:nvSpPr>
            <p:spPr>
              <a:xfrm>
                <a:off x="5255610" y="4962080"/>
                <a:ext cx="919681" cy="184704"/>
              </a:xfrm>
              <a:prstGeom prst="rect">
                <a:avLst/>
              </a:prstGeom>
              <a:noFill/>
            </p:spPr>
            <p:txBody>
              <a:bodyPr wrap="square" lIns="0" tIns="0" rIns="0" bIns="0" rtlCol="0">
                <a:spAutoFit/>
              </a:bodyPr>
              <a:lstStyle/>
              <a:p>
                <a:pPr algn="ctr"/>
                <a:r>
                  <a:rPr lang="en-US" sz="1108" b="1" dirty="0">
                    <a:solidFill>
                      <a:srgbClr val="FFFFFF"/>
                    </a:solidFill>
                  </a:rPr>
                  <a:t>FATCA</a:t>
                </a:r>
              </a:p>
            </p:txBody>
          </p:sp>
          <p:sp>
            <p:nvSpPr>
              <p:cNvPr id="21" name="TextBox 20"/>
              <p:cNvSpPr txBox="1"/>
              <p:nvPr/>
            </p:nvSpPr>
            <p:spPr>
              <a:xfrm>
                <a:off x="6287687" y="4685947"/>
                <a:ext cx="1319673" cy="369407"/>
              </a:xfrm>
              <a:prstGeom prst="rect">
                <a:avLst/>
              </a:prstGeom>
              <a:noFill/>
            </p:spPr>
            <p:txBody>
              <a:bodyPr wrap="square" lIns="0" tIns="0" rIns="0" bIns="0" rtlCol="0">
                <a:spAutoFit/>
              </a:bodyPr>
              <a:lstStyle/>
              <a:p>
                <a:pPr algn="ctr"/>
                <a:r>
                  <a:rPr lang="en-US" sz="1108" b="1" dirty="0">
                    <a:solidFill>
                      <a:srgbClr val="FFFFFF"/>
                    </a:solidFill>
                  </a:rPr>
                  <a:t>Prospectus Directive </a:t>
                </a:r>
              </a:p>
            </p:txBody>
          </p:sp>
          <p:sp>
            <p:nvSpPr>
              <p:cNvPr id="22" name="TextBox 21"/>
              <p:cNvSpPr txBox="1"/>
              <p:nvPr/>
            </p:nvSpPr>
            <p:spPr>
              <a:xfrm>
                <a:off x="716572" y="4726032"/>
                <a:ext cx="1194230" cy="369407"/>
              </a:xfrm>
              <a:prstGeom prst="rect">
                <a:avLst/>
              </a:prstGeom>
              <a:noFill/>
            </p:spPr>
            <p:txBody>
              <a:bodyPr wrap="square" lIns="0" tIns="0" rIns="0" bIns="0" rtlCol="0">
                <a:spAutoFit/>
              </a:bodyPr>
              <a:lstStyle/>
              <a:p>
                <a:pPr algn="ctr"/>
                <a:r>
                  <a:rPr lang="en-US" sz="1108" b="1" dirty="0">
                    <a:solidFill>
                      <a:srgbClr val="FFFFFF"/>
                    </a:solidFill>
                  </a:rPr>
                  <a:t>Coherence of legislation</a:t>
                </a:r>
              </a:p>
            </p:txBody>
          </p:sp>
          <p:sp>
            <p:nvSpPr>
              <p:cNvPr id="23" name="TextBox 22"/>
              <p:cNvSpPr txBox="1"/>
              <p:nvPr/>
            </p:nvSpPr>
            <p:spPr>
              <a:xfrm>
                <a:off x="6987017" y="5355395"/>
                <a:ext cx="1127819" cy="184704"/>
              </a:xfrm>
              <a:prstGeom prst="rect">
                <a:avLst/>
              </a:prstGeom>
              <a:noFill/>
            </p:spPr>
            <p:txBody>
              <a:bodyPr wrap="square" lIns="0" tIns="0" rIns="0" bIns="0" rtlCol="0">
                <a:spAutoFit/>
              </a:bodyPr>
              <a:lstStyle/>
              <a:p>
                <a:pPr algn="ctr"/>
                <a:r>
                  <a:rPr lang="en-US" sz="1108" b="1" dirty="0">
                    <a:solidFill>
                      <a:srgbClr val="FFFFFF"/>
                    </a:solidFill>
                  </a:rPr>
                  <a:t>“EU FATCA”</a:t>
                </a:r>
              </a:p>
            </p:txBody>
          </p:sp>
          <p:sp>
            <p:nvSpPr>
              <p:cNvPr id="24" name="TextBox 23"/>
              <p:cNvSpPr txBox="1"/>
              <p:nvPr/>
            </p:nvSpPr>
            <p:spPr>
              <a:xfrm>
                <a:off x="2582277" y="2065815"/>
                <a:ext cx="952285" cy="184704"/>
              </a:xfrm>
              <a:prstGeom prst="rect">
                <a:avLst/>
              </a:prstGeom>
              <a:noFill/>
            </p:spPr>
            <p:txBody>
              <a:bodyPr wrap="square" lIns="0" tIns="0" rIns="0" bIns="0" rtlCol="0">
                <a:spAutoFit/>
              </a:bodyPr>
              <a:lstStyle/>
              <a:p>
                <a:pPr algn="ctr"/>
                <a:r>
                  <a:rPr lang="en-US" sz="1108" b="1" dirty="0">
                    <a:solidFill>
                      <a:schemeClr val="bg1"/>
                    </a:solidFill>
                  </a:rPr>
                  <a:t>Solvency II</a:t>
                </a:r>
              </a:p>
            </p:txBody>
          </p:sp>
          <p:sp>
            <p:nvSpPr>
              <p:cNvPr id="25" name="TextBox 24"/>
              <p:cNvSpPr txBox="1"/>
              <p:nvPr/>
            </p:nvSpPr>
            <p:spPr>
              <a:xfrm>
                <a:off x="3515518" y="5400461"/>
                <a:ext cx="1244480" cy="184704"/>
              </a:xfrm>
              <a:prstGeom prst="rect">
                <a:avLst/>
              </a:prstGeom>
              <a:noFill/>
            </p:spPr>
            <p:txBody>
              <a:bodyPr wrap="square" lIns="0" tIns="0" rIns="0" bIns="0" rtlCol="0">
                <a:spAutoFit/>
              </a:bodyPr>
              <a:lstStyle/>
              <a:p>
                <a:pPr algn="ctr"/>
                <a:r>
                  <a:rPr lang="en-US" sz="1108" b="1" dirty="0">
                    <a:solidFill>
                      <a:srgbClr val="FFFFFF"/>
                    </a:solidFill>
                  </a:rPr>
                  <a:t>4</a:t>
                </a:r>
                <a:r>
                  <a:rPr lang="en-US" sz="1108" b="1" baseline="30000" dirty="0">
                    <a:solidFill>
                      <a:srgbClr val="FFFFFF"/>
                    </a:solidFill>
                  </a:rPr>
                  <a:t>th</a:t>
                </a:r>
                <a:r>
                  <a:rPr lang="en-US" sz="1108" b="1" dirty="0">
                    <a:solidFill>
                      <a:srgbClr val="FFFFFF"/>
                    </a:solidFill>
                  </a:rPr>
                  <a:t> AML Directive </a:t>
                </a:r>
              </a:p>
            </p:txBody>
          </p:sp>
          <p:sp>
            <p:nvSpPr>
              <p:cNvPr id="26" name="TextBox 25"/>
              <p:cNvSpPr txBox="1"/>
              <p:nvPr>
                <p:custDataLst>
                  <p:tags r:id="rId8"/>
                </p:custDataLst>
              </p:nvPr>
            </p:nvSpPr>
            <p:spPr>
              <a:xfrm>
                <a:off x="1756299" y="5650792"/>
                <a:ext cx="1261450" cy="184704"/>
              </a:xfrm>
              <a:prstGeom prst="rect">
                <a:avLst/>
              </a:prstGeom>
              <a:noFill/>
            </p:spPr>
            <p:txBody>
              <a:bodyPr wrap="square" lIns="0" tIns="0" rIns="0" bIns="0" rtlCol="0">
                <a:spAutoFit/>
              </a:bodyPr>
              <a:lstStyle/>
              <a:p>
                <a:pPr algn="ctr"/>
                <a:r>
                  <a:rPr lang="en-US" sz="1108" b="1">
                    <a:solidFill>
                      <a:srgbClr val="FFFFFF"/>
                    </a:solidFill>
                  </a:rPr>
                  <a:t>Bank Account </a:t>
                </a:r>
              </a:p>
            </p:txBody>
          </p:sp>
          <p:sp>
            <p:nvSpPr>
              <p:cNvPr id="27" name="TextBox 26"/>
              <p:cNvSpPr txBox="1"/>
              <p:nvPr/>
            </p:nvSpPr>
            <p:spPr>
              <a:xfrm>
                <a:off x="1483294" y="3063046"/>
                <a:ext cx="933026" cy="369407"/>
              </a:xfrm>
              <a:prstGeom prst="rect">
                <a:avLst/>
              </a:prstGeom>
              <a:noFill/>
            </p:spPr>
            <p:txBody>
              <a:bodyPr wrap="square" lIns="0" tIns="0" rIns="0" bIns="0" rtlCol="0">
                <a:spAutoFit/>
              </a:bodyPr>
              <a:lstStyle/>
              <a:p>
                <a:pPr algn="ctr"/>
                <a:r>
                  <a:rPr lang="en-US" sz="1108" b="1" dirty="0">
                    <a:solidFill>
                      <a:srgbClr val="FFFFFF"/>
                    </a:solidFill>
                  </a:rPr>
                  <a:t>Mortgage Directive</a:t>
                </a:r>
              </a:p>
            </p:txBody>
          </p:sp>
          <p:sp>
            <p:nvSpPr>
              <p:cNvPr id="28" name="TextBox 27"/>
              <p:cNvSpPr txBox="1"/>
              <p:nvPr>
                <p:custDataLst>
                  <p:tags r:id="rId9"/>
                </p:custDataLst>
              </p:nvPr>
            </p:nvSpPr>
            <p:spPr>
              <a:xfrm>
                <a:off x="3760318" y="4830803"/>
                <a:ext cx="1194484" cy="184704"/>
              </a:xfrm>
              <a:prstGeom prst="rect">
                <a:avLst/>
              </a:prstGeom>
              <a:noFill/>
            </p:spPr>
            <p:txBody>
              <a:bodyPr wrap="square" lIns="0" tIns="0" rIns="0" bIns="0" rtlCol="0">
                <a:spAutoFit/>
              </a:bodyPr>
              <a:lstStyle/>
              <a:p>
                <a:pPr algn="ctr"/>
                <a:r>
                  <a:rPr lang="en-US" sz="1108" b="1" dirty="0">
                    <a:solidFill>
                      <a:srgbClr val="FFFFFF"/>
                    </a:solidFill>
                  </a:rPr>
                  <a:t>Remuneration</a:t>
                </a:r>
              </a:p>
            </p:txBody>
          </p:sp>
          <p:sp>
            <p:nvSpPr>
              <p:cNvPr id="29" name="Rectangle 28"/>
              <p:cNvSpPr/>
              <p:nvPr/>
            </p:nvSpPr>
            <p:spPr>
              <a:xfrm>
                <a:off x="4271586" y="5093181"/>
                <a:ext cx="553755" cy="184704"/>
              </a:xfrm>
              <a:prstGeom prst="rect">
                <a:avLst/>
              </a:prstGeom>
            </p:spPr>
            <p:txBody>
              <a:bodyPr wrap="square" lIns="0" tIns="0" rIns="0" bIns="0">
                <a:spAutoFit/>
              </a:bodyPr>
              <a:lstStyle/>
              <a:p>
                <a:pPr algn="ctr"/>
                <a:r>
                  <a:rPr lang="en-US" sz="1108" b="1" dirty="0">
                    <a:solidFill>
                      <a:srgbClr val="FFFFFF"/>
                    </a:solidFill>
                  </a:rPr>
                  <a:t>MAD</a:t>
                </a:r>
              </a:p>
            </p:txBody>
          </p:sp>
        </p:grpSp>
      </p:grpSp>
      <p:sp>
        <p:nvSpPr>
          <p:cNvPr id="55" name="Title 2"/>
          <p:cNvSpPr>
            <a:spLocks noGrp="1"/>
          </p:cNvSpPr>
          <p:nvPr>
            <p:ph type="title"/>
          </p:nvPr>
        </p:nvSpPr>
        <p:spPr>
          <a:xfrm>
            <a:off x="396000" y="298799"/>
            <a:ext cx="8352000" cy="736969"/>
          </a:xfrm>
        </p:spPr>
        <p:txBody>
          <a:bodyPr/>
          <a:lstStyle/>
          <a:p>
            <a:r>
              <a:rPr lang="da-DK" dirty="0" smtClean="0"/>
              <a:t>1. </a:t>
            </a:r>
            <a:r>
              <a:rPr lang="da-DK" dirty="0" smtClean="0"/>
              <a:t>Udviklingen </a:t>
            </a:r>
            <a:r>
              <a:rPr lang="da-DK" dirty="0" smtClean="0"/>
              <a:t>i branchen</a:t>
            </a:r>
            <a:br>
              <a:rPr lang="da-DK" dirty="0" smtClean="0"/>
            </a:br>
            <a:r>
              <a:rPr lang="da-DK" b="0" dirty="0" smtClean="0">
                <a:solidFill>
                  <a:schemeClr val="accent2"/>
                </a:solidFill>
              </a:rPr>
              <a:t>Lovgivning - Ny ledelsesbekendtgørelse</a:t>
            </a:r>
            <a:endParaRPr lang="da-DK" b="0" dirty="0">
              <a:solidFill>
                <a:schemeClr val="accent2"/>
              </a:solidFill>
            </a:endParaRPr>
          </a:p>
        </p:txBody>
      </p:sp>
      <p:pic>
        <p:nvPicPr>
          <p:cNvPr id="56" name="Picture 2" descr="C:\Users\jalindberg\Desktop\Capture.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
        <p:nvSpPr>
          <p:cNvPr id="52" name="Content Placeholder 1"/>
          <p:cNvSpPr txBox="1">
            <a:spLocks/>
          </p:cNvSpPr>
          <p:nvPr/>
        </p:nvSpPr>
        <p:spPr bwMode="auto">
          <a:xfrm>
            <a:off x="396000" y="1195208"/>
            <a:ext cx="8352000" cy="54741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defTabSz="914258" rtl="0" eaLnBrk="1" fontAlgn="base" hangingPunct="1">
              <a:lnSpc>
                <a:spcPts val="1995"/>
              </a:lnSpc>
              <a:spcBef>
                <a:spcPct val="0"/>
              </a:spcBef>
              <a:spcAft>
                <a:spcPts val="300"/>
              </a:spcAft>
              <a:buFont typeface="Arial" charset="0"/>
              <a:defRPr lang="en-US" sz="1800" b="1" kern="1200" smtClean="0">
                <a:solidFill>
                  <a:schemeClr val="tx2"/>
                </a:solidFill>
                <a:latin typeface="+mn-lt"/>
                <a:ea typeface="+mn-ea"/>
                <a:cs typeface="+mn-cs"/>
              </a:defRPr>
            </a:lvl1pPr>
            <a:lvl2pPr marL="182281" indent="-182281" algn="l" defTabSz="914258" rtl="0" eaLnBrk="1" fontAlgn="base" hangingPunct="1">
              <a:spcBef>
                <a:spcPct val="0"/>
              </a:spcBef>
              <a:spcAft>
                <a:spcPts val="300"/>
              </a:spcAft>
              <a:buFont typeface="Arial" charset="0"/>
              <a:buChar char="•"/>
              <a:defRPr lang="en-US" sz="2000" kern="1200" dirty="0">
                <a:solidFill>
                  <a:schemeClr val="tx2"/>
                </a:solidFill>
                <a:latin typeface="+mn-lt"/>
                <a:ea typeface="+mj-ea"/>
                <a:cs typeface="+mj-cs"/>
              </a:defRPr>
            </a:lvl2pPr>
            <a:lvl3pPr marL="357444" indent="-175162" algn="l" defTabSz="914258" rtl="0" eaLnBrk="1" fontAlgn="base" hangingPunct="1">
              <a:spcBef>
                <a:spcPct val="0"/>
              </a:spcBef>
              <a:spcAft>
                <a:spcPts val="300"/>
              </a:spcAft>
              <a:buFont typeface="Arial" charset="0"/>
              <a:buChar char="‒"/>
              <a:defRPr lang="en-US" sz="2000" kern="1200" dirty="0">
                <a:solidFill>
                  <a:schemeClr val="tx2"/>
                </a:solidFill>
                <a:latin typeface="+mn-lt"/>
                <a:ea typeface="+mj-ea"/>
                <a:cs typeface="+mj-cs"/>
              </a:defRPr>
            </a:lvl3pPr>
            <a:lvl4pPr marL="539725" indent="-182281" algn="l" defTabSz="914258" rtl="0" eaLnBrk="1" fontAlgn="base" hangingPunct="1">
              <a:spcBef>
                <a:spcPct val="0"/>
              </a:spcBef>
              <a:spcAft>
                <a:spcPts val="600"/>
              </a:spcAft>
              <a:buFont typeface="Arial" charset="0"/>
              <a:buChar char="•"/>
              <a:defRPr lang="en-US" kern="1200" dirty="0">
                <a:solidFill>
                  <a:schemeClr val="tx2"/>
                </a:solidFill>
                <a:latin typeface="+mn-lt"/>
                <a:ea typeface="+mj-ea"/>
                <a:cs typeface="+mj-cs"/>
              </a:defRPr>
            </a:lvl4pPr>
            <a:lvl5pPr marL="712039" indent="-172314" algn="l" defTabSz="914258" rtl="0" eaLnBrk="1" fontAlgn="base" hangingPunct="1">
              <a:spcBef>
                <a:spcPct val="0"/>
              </a:spcBef>
              <a:spcAft>
                <a:spcPts val="600"/>
              </a:spcAft>
              <a:buFont typeface="Arial" charset="0"/>
              <a:buChar char="‒"/>
              <a:defRPr lang="en-GB" kern="1200" dirty="0">
                <a:solidFill>
                  <a:schemeClr val="tx2"/>
                </a:solidFill>
                <a:latin typeface="+mn-lt"/>
                <a:ea typeface="+mj-ea"/>
                <a:cs typeface="+mj-cs"/>
              </a:defRPr>
            </a:lvl5pPr>
            <a:lvl6pPr marL="803179" indent="-163770" algn="l" defTabSz="820269"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8371" indent="-165192"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3597" indent="-155225"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7365" indent="-163770"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a:lstStyle>
          <a:p>
            <a:r>
              <a:rPr lang="da-DK" sz="1400" dirty="0" smtClean="0"/>
              <a:t>I </a:t>
            </a:r>
            <a:r>
              <a:rPr lang="da-DK" sz="1400" dirty="0"/>
              <a:t>forlængelse af vedtagelsen af CRR/CRDIV samt offentliggørelsen af rapporten fra udvalget om finanskrisens årsager (Rangvid-rapporten), dateret 18. september 2013, har Finanstilsynet den 27. marts 2014 udstedt en opdateret version af bekendtgørelse om ledelse og styring af pengeinstitutter </a:t>
            </a:r>
            <a:r>
              <a:rPr lang="da-DK" sz="1400" dirty="0" smtClean="0"/>
              <a:t>m.fl. </a:t>
            </a:r>
          </a:p>
          <a:p>
            <a:r>
              <a:rPr lang="da-DK" sz="1400" dirty="0" smtClean="0"/>
              <a:t>Overordnet </a:t>
            </a:r>
            <a:r>
              <a:rPr lang="da-DK" sz="1400" dirty="0"/>
              <a:t>set indeholder den nye bekendtgørelse mere principbaserede bestemmelser. Som de mest markante ændringer sammenholdt med den tidligere version kan nævnes følgende:</a:t>
            </a:r>
          </a:p>
          <a:p>
            <a:pPr marL="285750" lvl="0" indent="-285750">
              <a:buFont typeface="Arial" panose="020B0604020202020204" pitchFamily="34" charset="0"/>
              <a:buChar char="•"/>
            </a:pPr>
            <a:endParaRPr lang="da-DK" sz="1400" dirty="0" smtClean="0"/>
          </a:p>
          <a:p>
            <a:pPr marL="285750" lvl="0" indent="-285750">
              <a:buFont typeface="Arial" panose="020B0604020202020204" pitchFamily="34" charset="0"/>
              <a:buChar char="•"/>
            </a:pPr>
            <a:r>
              <a:rPr lang="da-DK" sz="1400" b="0" dirty="0" smtClean="0"/>
              <a:t>Bestyrelse </a:t>
            </a:r>
            <a:r>
              <a:rPr lang="da-DK" sz="1400" b="0" dirty="0"/>
              <a:t>og direktion skal aktivt tage stilling til, hvad og hvor meget der skal til for at opfylde bekendtgørelsens </a:t>
            </a:r>
            <a:r>
              <a:rPr lang="da-DK" sz="1400" b="0" dirty="0" smtClean="0"/>
              <a:t>krav</a:t>
            </a:r>
          </a:p>
          <a:p>
            <a:pPr marL="285750" lvl="0" indent="-285750">
              <a:buFont typeface="Arial" panose="020B0604020202020204" pitchFamily="34" charset="0"/>
              <a:buChar char="•"/>
            </a:pPr>
            <a:r>
              <a:rPr lang="da-DK" sz="1400" b="0" dirty="0" smtClean="0"/>
              <a:t>Bestyrelsen </a:t>
            </a:r>
            <a:r>
              <a:rPr lang="da-DK" sz="1400" b="0" dirty="0"/>
              <a:t>skal tage stilling og opsætte mål for virksomhedens gearingsrisiko </a:t>
            </a:r>
            <a:endParaRPr lang="da-DK" sz="1400" b="0" dirty="0" smtClean="0"/>
          </a:p>
          <a:p>
            <a:pPr marL="285750" lvl="0" indent="-285750">
              <a:buFont typeface="Arial" panose="020B0604020202020204" pitchFamily="34" charset="0"/>
              <a:buChar char="•"/>
            </a:pPr>
            <a:r>
              <a:rPr lang="da-DK" sz="1400" b="0" dirty="0" smtClean="0"/>
              <a:t>Bestemmelser </a:t>
            </a:r>
            <a:r>
              <a:rPr lang="da-DK" sz="1400" b="0" dirty="0"/>
              <a:t>om risikostyringsfunktionen og den risikoansvarlige er henlagt til et </a:t>
            </a:r>
            <a:r>
              <a:rPr lang="da-DK" sz="1400" b="0" dirty="0" smtClean="0"/>
              <a:t>bilag</a:t>
            </a:r>
          </a:p>
          <a:p>
            <a:pPr marL="285750" lvl="0" indent="-285750">
              <a:buFont typeface="Arial" panose="020B0604020202020204" pitchFamily="34" charset="0"/>
              <a:buChar char="•"/>
            </a:pPr>
            <a:r>
              <a:rPr lang="da-DK" sz="1400" b="0" dirty="0" smtClean="0"/>
              <a:t>Den </a:t>
            </a:r>
            <a:r>
              <a:rPr lang="da-DK" sz="1400" b="0" dirty="0" err="1"/>
              <a:t>compliance</a:t>
            </a:r>
            <a:r>
              <a:rPr lang="da-DK" sz="1400" b="0" dirty="0"/>
              <a:t>-ansvarlige skal have mulighed for at udtale sig direkte til bestyrelsen, herunder henvisning til generel </a:t>
            </a:r>
            <a:r>
              <a:rPr lang="da-DK" sz="1400" b="0" dirty="0" smtClean="0"/>
              <a:t>proportionalitetsbestemmelse</a:t>
            </a:r>
          </a:p>
          <a:p>
            <a:pPr marL="285750" lvl="0" indent="-285750">
              <a:buFont typeface="Arial" panose="020B0604020202020204" pitchFamily="34" charset="0"/>
              <a:buChar char="•"/>
            </a:pPr>
            <a:r>
              <a:rPr lang="da-DK" sz="1400" b="0" dirty="0" smtClean="0"/>
              <a:t>Øgede </a:t>
            </a:r>
            <a:r>
              <a:rPr lang="da-DK" sz="1400" b="0" dirty="0"/>
              <a:t>krav til interne kontroller samt virksomhedens dokumentation for de foretagne interne kontroller</a:t>
            </a:r>
          </a:p>
          <a:p>
            <a:pPr lvl="0"/>
            <a:endParaRPr lang="da-DK" sz="1400" b="0" dirty="0" smtClean="0"/>
          </a:p>
          <a:p>
            <a:pPr lvl="0"/>
            <a:r>
              <a:rPr lang="da-DK" sz="1400" b="0" dirty="0" smtClean="0"/>
              <a:t>I </a:t>
            </a:r>
            <a:r>
              <a:rPr lang="da-DK" sz="1400" b="0" dirty="0"/>
              <a:t>bilag 1 vedrørende bestyrelsens retningslinjer til direktionen på kreditområdet, er det indført, at eksponeringer, som udgør over 2% af virksomhedens kapitalgrundlag, bevilges af bestyrelsen. Der er dog mulighed for under visse betingelser at fastsætte en højere grænse. Yderligere fremgår øgede krav til regelmæssige rapporteringer fra den daglige ledelse til bestyrelsen</a:t>
            </a:r>
            <a:r>
              <a:rPr lang="da-DK" sz="1400" b="0" dirty="0" smtClean="0"/>
              <a:t>.</a:t>
            </a:r>
            <a:endParaRPr lang="da-DK" sz="1400" b="0" dirty="0"/>
          </a:p>
        </p:txBody>
      </p:sp>
    </p:spTree>
    <p:extLst>
      <p:ext uri="{BB962C8B-B14F-4D97-AF65-F5344CB8AC3E}">
        <p14:creationId xmlns:p14="http://schemas.microsoft.com/office/powerpoint/2010/main" val="458903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000" y="298800"/>
            <a:ext cx="8352000" cy="753936"/>
          </a:xfrm>
        </p:spPr>
        <p:txBody>
          <a:bodyPr/>
          <a:lstStyle/>
          <a:p>
            <a:r>
              <a:rPr lang="da-DK" dirty="0" smtClean="0"/>
              <a:t>2. Fokusområder fra Finanstilsynet</a:t>
            </a:r>
            <a:br>
              <a:rPr lang="da-DK" dirty="0" smtClean="0"/>
            </a:br>
            <a:r>
              <a:rPr lang="da-DK" b="0" dirty="0" smtClean="0">
                <a:solidFill>
                  <a:schemeClr val="accent2"/>
                </a:solidFill>
              </a:rPr>
              <a:t>Overblik – redegørelser om inspektioner</a:t>
            </a:r>
            <a:endParaRPr lang="da-DK" b="0" dirty="0">
              <a:solidFill>
                <a:schemeClr val="accent2"/>
              </a:solidFill>
            </a:endParaRPr>
          </a:p>
        </p:txBody>
      </p:sp>
      <p:sp>
        <p:nvSpPr>
          <p:cNvPr id="6" name="Slide Number Placeholder 5"/>
          <p:cNvSpPr>
            <a:spLocks noGrp="1"/>
          </p:cNvSpPr>
          <p:nvPr>
            <p:ph type="sldNum" sz="quarter" idx="10"/>
          </p:nvPr>
        </p:nvSpPr>
        <p:spPr/>
        <p:txBody>
          <a:bodyPr/>
          <a:lstStyle/>
          <a:p>
            <a:fld id="{FEE3D930-4A7F-42F1-B01B-C77C8BA23BF4}" type="slidenum">
              <a:rPr lang="da-DK" smtClean="0"/>
              <a:t>7</a:t>
            </a:fld>
            <a:endParaRPr lang="da-DK"/>
          </a:p>
        </p:txBody>
      </p:sp>
      <p:sp>
        <p:nvSpPr>
          <p:cNvPr id="13" name="Content Placeholder 1"/>
          <p:cNvSpPr txBox="1">
            <a:spLocks/>
          </p:cNvSpPr>
          <p:nvPr/>
        </p:nvSpPr>
        <p:spPr bwMode="auto">
          <a:xfrm>
            <a:off x="396000" y="1195208"/>
            <a:ext cx="8352000" cy="54741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defTabSz="914258" rtl="0" eaLnBrk="1" fontAlgn="base" hangingPunct="1">
              <a:lnSpc>
                <a:spcPts val="1995"/>
              </a:lnSpc>
              <a:spcBef>
                <a:spcPct val="0"/>
              </a:spcBef>
              <a:spcAft>
                <a:spcPts val="300"/>
              </a:spcAft>
              <a:buFont typeface="Arial" charset="0"/>
              <a:defRPr lang="en-US" sz="1800" b="1" kern="1200" smtClean="0">
                <a:solidFill>
                  <a:schemeClr val="tx2"/>
                </a:solidFill>
                <a:latin typeface="+mn-lt"/>
                <a:ea typeface="+mn-ea"/>
                <a:cs typeface="+mn-cs"/>
              </a:defRPr>
            </a:lvl1pPr>
            <a:lvl2pPr marL="182281" indent="-182281" algn="l" defTabSz="914258" rtl="0" eaLnBrk="1" fontAlgn="base" hangingPunct="1">
              <a:spcBef>
                <a:spcPct val="0"/>
              </a:spcBef>
              <a:spcAft>
                <a:spcPts val="300"/>
              </a:spcAft>
              <a:buFont typeface="Arial" charset="0"/>
              <a:buChar char="•"/>
              <a:defRPr lang="en-US" sz="2000" kern="1200" dirty="0">
                <a:solidFill>
                  <a:schemeClr val="tx2"/>
                </a:solidFill>
                <a:latin typeface="+mn-lt"/>
                <a:ea typeface="+mj-ea"/>
                <a:cs typeface="+mj-cs"/>
              </a:defRPr>
            </a:lvl2pPr>
            <a:lvl3pPr marL="357444" indent="-175162" algn="l" defTabSz="914258" rtl="0" eaLnBrk="1" fontAlgn="base" hangingPunct="1">
              <a:spcBef>
                <a:spcPct val="0"/>
              </a:spcBef>
              <a:spcAft>
                <a:spcPts val="300"/>
              </a:spcAft>
              <a:buFont typeface="Arial" charset="0"/>
              <a:buChar char="‒"/>
              <a:defRPr lang="en-US" sz="2000" kern="1200" dirty="0">
                <a:solidFill>
                  <a:schemeClr val="tx2"/>
                </a:solidFill>
                <a:latin typeface="+mn-lt"/>
                <a:ea typeface="+mj-ea"/>
                <a:cs typeface="+mj-cs"/>
              </a:defRPr>
            </a:lvl3pPr>
            <a:lvl4pPr marL="539725" indent="-182281" algn="l" defTabSz="914258" rtl="0" eaLnBrk="1" fontAlgn="base" hangingPunct="1">
              <a:spcBef>
                <a:spcPct val="0"/>
              </a:spcBef>
              <a:spcAft>
                <a:spcPts val="600"/>
              </a:spcAft>
              <a:buFont typeface="Arial" charset="0"/>
              <a:buChar char="•"/>
              <a:defRPr lang="en-US" kern="1200" dirty="0">
                <a:solidFill>
                  <a:schemeClr val="tx2"/>
                </a:solidFill>
                <a:latin typeface="+mn-lt"/>
                <a:ea typeface="+mj-ea"/>
                <a:cs typeface="+mj-cs"/>
              </a:defRPr>
            </a:lvl4pPr>
            <a:lvl5pPr marL="712039" indent="-172314" algn="l" defTabSz="914258" rtl="0" eaLnBrk="1" fontAlgn="base" hangingPunct="1">
              <a:spcBef>
                <a:spcPct val="0"/>
              </a:spcBef>
              <a:spcAft>
                <a:spcPts val="600"/>
              </a:spcAft>
              <a:buFont typeface="Arial" charset="0"/>
              <a:buChar char="‒"/>
              <a:defRPr lang="en-GB" kern="1200" dirty="0">
                <a:solidFill>
                  <a:schemeClr val="tx2"/>
                </a:solidFill>
                <a:latin typeface="+mn-lt"/>
                <a:ea typeface="+mj-ea"/>
                <a:cs typeface="+mj-cs"/>
              </a:defRPr>
            </a:lvl5pPr>
            <a:lvl6pPr marL="803179" indent="-163770" algn="l" defTabSz="820269"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8371" indent="-165192"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3597" indent="-155225"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7365" indent="-163770"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a:lstStyle>
          <a:p>
            <a:r>
              <a:rPr lang="da-DK" sz="2000" dirty="0" smtClean="0"/>
              <a:t>Finanstilsynet har offentliggjort 4 redegørelser om inspektion i fondsmæglerselskaber i 2014 mod 7 i 2013 og 9 i 2012.</a:t>
            </a:r>
          </a:p>
          <a:p>
            <a:endParaRPr lang="da-DK" sz="2000" dirty="0" smtClean="0"/>
          </a:p>
          <a:p>
            <a:r>
              <a:rPr lang="da-DK" sz="2000" dirty="0" smtClean="0"/>
              <a:t>Fokusområder:</a:t>
            </a:r>
          </a:p>
          <a:p>
            <a:pPr marL="700344" lvl="2" indent="-342900">
              <a:buFont typeface="Arial" panose="020B0604020202020204" pitchFamily="34" charset="0"/>
              <a:buChar char="•"/>
            </a:pPr>
            <a:r>
              <a:rPr lang="da-DK" dirty="0" smtClean="0"/>
              <a:t>Selskabets forretningsmodel</a:t>
            </a:r>
          </a:p>
          <a:p>
            <a:pPr marL="700344" lvl="2" indent="-342900">
              <a:buFont typeface="Arial" panose="020B0604020202020204" pitchFamily="34" charset="0"/>
              <a:buChar char="•"/>
            </a:pPr>
            <a:r>
              <a:rPr lang="da-DK" dirty="0" smtClean="0"/>
              <a:t>Bestyrelsens arbejde</a:t>
            </a:r>
          </a:p>
          <a:p>
            <a:pPr marL="700344" lvl="2" indent="-342900">
              <a:buFont typeface="Arial" panose="020B0604020202020204" pitchFamily="34" charset="0"/>
              <a:buChar char="•"/>
            </a:pPr>
            <a:r>
              <a:rPr lang="da-DK" dirty="0" smtClean="0"/>
              <a:t>Direktionens arbejde</a:t>
            </a:r>
          </a:p>
          <a:p>
            <a:pPr marL="700344" lvl="2" indent="-342900">
              <a:buFont typeface="Arial" panose="020B0604020202020204" pitchFamily="34" charset="0"/>
              <a:buChar char="•"/>
            </a:pPr>
            <a:r>
              <a:rPr lang="da-DK" dirty="0" smtClean="0"/>
              <a:t>Krav til værdipapirhandlere samt</a:t>
            </a:r>
          </a:p>
          <a:p>
            <a:pPr marL="700344" lvl="2" indent="-342900">
              <a:buFont typeface="Arial" panose="020B0604020202020204" pitchFamily="34" charset="0"/>
              <a:buChar char="•"/>
            </a:pPr>
            <a:r>
              <a:rPr lang="da-DK" dirty="0" smtClean="0"/>
              <a:t>Opgørelse af det individuelle solvensbehov</a:t>
            </a:r>
          </a:p>
          <a:p>
            <a:endParaRPr lang="da-DK" sz="2000" dirty="0" smtClean="0"/>
          </a:p>
        </p:txBody>
      </p:sp>
      <p:pic>
        <p:nvPicPr>
          <p:cNvPr id="15" name="Picture 2" descr="C:\Users\jalindber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268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000" y="298800"/>
            <a:ext cx="8352000" cy="867418"/>
          </a:xfrm>
        </p:spPr>
        <p:txBody>
          <a:bodyPr/>
          <a:lstStyle/>
          <a:p>
            <a:r>
              <a:rPr lang="da-DK" dirty="0" smtClean="0"/>
              <a:t>2. Fokusområder fra Finanstilsynet</a:t>
            </a:r>
            <a:br>
              <a:rPr lang="da-DK" dirty="0" smtClean="0"/>
            </a:br>
            <a:r>
              <a:rPr lang="da-DK" b="0" dirty="0" smtClean="0">
                <a:solidFill>
                  <a:schemeClr val="accent2"/>
                </a:solidFill>
              </a:rPr>
              <a:t>Gennemgående fokusområder / </a:t>
            </a:r>
            <a:r>
              <a:rPr lang="da-DK" b="0" dirty="0" err="1" smtClean="0">
                <a:solidFill>
                  <a:schemeClr val="accent2"/>
                </a:solidFill>
              </a:rPr>
              <a:t>findings</a:t>
            </a:r>
            <a:endParaRPr lang="da-DK" b="0" dirty="0">
              <a:solidFill>
                <a:schemeClr val="accent2"/>
              </a:solidFill>
            </a:endParaRPr>
          </a:p>
        </p:txBody>
      </p:sp>
      <p:sp>
        <p:nvSpPr>
          <p:cNvPr id="6" name="Slide Number Placeholder 5"/>
          <p:cNvSpPr>
            <a:spLocks noGrp="1"/>
          </p:cNvSpPr>
          <p:nvPr>
            <p:ph type="sldNum" sz="quarter" idx="10"/>
          </p:nvPr>
        </p:nvSpPr>
        <p:spPr/>
        <p:txBody>
          <a:bodyPr/>
          <a:lstStyle/>
          <a:p>
            <a:fld id="{FEE3D930-4A7F-42F1-B01B-C77C8BA23BF4}" type="slidenum">
              <a:rPr lang="da-DK" smtClean="0"/>
              <a:t>8</a:t>
            </a:fld>
            <a:endParaRPr lang="da-DK"/>
          </a:p>
        </p:txBody>
      </p:sp>
      <p:sp>
        <p:nvSpPr>
          <p:cNvPr id="13" name="Content Placeholder 1"/>
          <p:cNvSpPr txBox="1">
            <a:spLocks/>
          </p:cNvSpPr>
          <p:nvPr/>
        </p:nvSpPr>
        <p:spPr bwMode="auto">
          <a:xfrm>
            <a:off x="396000" y="1195208"/>
            <a:ext cx="8352000" cy="54741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defTabSz="914258" rtl="0" eaLnBrk="1" fontAlgn="base" hangingPunct="1">
              <a:lnSpc>
                <a:spcPts val="1995"/>
              </a:lnSpc>
              <a:spcBef>
                <a:spcPct val="0"/>
              </a:spcBef>
              <a:spcAft>
                <a:spcPts val="300"/>
              </a:spcAft>
              <a:buFont typeface="Arial" charset="0"/>
              <a:defRPr lang="en-US" sz="1800" b="1" kern="1200" smtClean="0">
                <a:solidFill>
                  <a:schemeClr val="tx2"/>
                </a:solidFill>
                <a:latin typeface="+mn-lt"/>
                <a:ea typeface="+mn-ea"/>
                <a:cs typeface="+mn-cs"/>
              </a:defRPr>
            </a:lvl1pPr>
            <a:lvl2pPr marL="182281" indent="-182281" algn="l" defTabSz="914258" rtl="0" eaLnBrk="1" fontAlgn="base" hangingPunct="1">
              <a:spcBef>
                <a:spcPct val="0"/>
              </a:spcBef>
              <a:spcAft>
                <a:spcPts val="300"/>
              </a:spcAft>
              <a:buFont typeface="Arial" charset="0"/>
              <a:buChar char="•"/>
              <a:defRPr lang="en-US" sz="2000" kern="1200" dirty="0">
                <a:solidFill>
                  <a:schemeClr val="tx2"/>
                </a:solidFill>
                <a:latin typeface="+mn-lt"/>
                <a:ea typeface="+mj-ea"/>
                <a:cs typeface="+mj-cs"/>
              </a:defRPr>
            </a:lvl2pPr>
            <a:lvl3pPr marL="357444" indent="-175162" algn="l" defTabSz="914258" rtl="0" eaLnBrk="1" fontAlgn="base" hangingPunct="1">
              <a:spcBef>
                <a:spcPct val="0"/>
              </a:spcBef>
              <a:spcAft>
                <a:spcPts val="300"/>
              </a:spcAft>
              <a:buFont typeface="Arial" charset="0"/>
              <a:buChar char="‒"/>
              <a:defRPr lang="en-US" sz="2000" kern="1200" dirty="0">
                <a:solidFill>
                  <a:schemeClr val="tx2"/>
                </a:solidFill>
                <a:latin typeface="+mn-lt"/>
                <a:ea typeface="+mj-ea"/>
                <a:cs typeface="+mj-cs"/>
              </a:defRPr>
            </a:lvl3pPr>
            <a:lvl4pPr marL="539725" indent="-182281" algn="l" defTabSz="914258" rtl="0" eaLnBrk="1" fontAlgn="base" hangingPunct="1">
              <a:spcBef>
                <a:spcPct val="0"/>
              </a:spcBef>
              <a:spcAft>
                <a:spcPts val="600"/>
              </a:spcAft>
              <a:buFont typeface="Arial" charset="0"/>
              <a:buChar char="•"/>
              <a:defRPr lang="en-US" kern="1200" dirty="0">
                <a:solidFill>
                  <a:schemeClr val="tx2"/>
                </a:solidFill>
                <a:latin typeface="+mn-lt"/>
                <a:ea typeface="+mj-ea"/>
                <a:cs typeface="+mj-cs"/>
              </a:defRPr>
            </a:lvl4pPr>
            <a:lvl5pPr marL="712039" indent="-172314" algn="l" defTabSz="914258" rtl="0" eaLnBrk="1" fontAlgn="base" hangingPunct="1">
              <a:spcBef>
                <a:spcPct val="0"/>
              </a:spcBef>
              <a:spcAft>
                <a:spcPts val="600"/>
              </a:spcAft>
              <a:buFont typeface="Arial" charset="0"/>
              <a:buChar char="‒"/>
              <a:defRPr lang="en-GB" kern="1200" dirty="0">
                <a:solidFill>
                  <a:schemeClr val="tx2"/>
                </a:solidFill>
                <a:latin typeface="+mn-lt"/>
                <a:ea typeface="+mj-ea"/>
                <a:cs typeface="+mj-cs"/>
              </a:defRPr>
            </a:lvl5pPr>
            <a:lvl6pPr marL="803179" indent="-163770" algn="l" defTabSz="820269"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8371" indent="-165192"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3597" indent="-155225"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7365" indent="-163770"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a:lstStyle>
          <a:p>
            <a:pPr marL="285750" indent="-285750">
              <a:buFont typeface="Arial" panose="020B0604020202020204" pitchFamily="34" charset="0"/>
              <a:buChar char="•"/>
            </a:pPr>
            <a:r>
              <a:rPr lang="da-DK" b="0" dirty="0" smtClean="0"/>
              <a:t>Dokumentation af det individuelle solvensbehov var ikke tilstrækkelig. I mange tilfælde medførte gennemgangen dog ikke anledning til at forøge solvensbehovet, og påbuddene var således alene et spørgsmål om at dokumentationen skulle </a:t>
            </a:r>
            <a:r>
              <a:rPr lang="da-DK" b="0" dirty="0" smtClean="0"/>
              <a:t>forbedres.</a:t>
            </a:r>
            <a:endParaRPr lang="da-DK" b="0" dirty="0" smtClean="0"/>
          </a:p>
          <a:p>
            <a:pPr marL="285750" indent="-285750">
              <a:buFont typeface="Arial" panose="020B0604020202020204" pitchFamily="34" charset="0"/>
              <a:buChar char="•"/>
            </a:pPr>
            <a:endParaRPr lang="da-DK" b="0" dirty="0"/>
          </a:p>
          <a:p>
            <a:pPr marL="285750" indent="-285750">
              <a:buFont typeface="Arial" panose="020B0604020202020204" pitchFamily="34" charset="0"/>
              <a:buChar char="•"/>
            </a:pPr>
            <a:r>
              <a:rPr lang="da-DK" b="0" dirty="0" smtClean="0"/>
              <a:t>Enkelte påbud af styringsmæssig og administrativ karakterer er afgivet i en række </a:t>
            </a:r>
            <a:r>
              <a:rPr lang="da-DK" b="0" dirty="0" smtClean="0"/>
              <a:t>tilfælde.</a:t>
            </a:r>
            <a:endParaRPr lang="da-DK" b="0" dirty="0" smtClean="0"/>
          </a:p>
          <a:p>
            <a:pPr marL="285750" indent="-285750">
              <a:buFont typeface="Arial" panose="020B0604020202020204" pitchFamily="34" charset="0"/>
              <a:buChar char="•"/>
            </a:pPr>
            <a:endParaRPr lang="da-DK" b="0" dirty="0"/>
          </a:p>
          <a:p>
            <a:pPr marL="285750" indent="-285750">
              <a:buFont typeface="Arial" panose="020B0604020202020204" pitchFamily="34" charset="0"/>
              <a:buChar char="•"/>
            </a:pPr>
            <a:r>
              <a:rPr lang="da-DK" b="0" dirty="0"/>
              <a:t>Derudover er Finanstilsynet fokuseret på selskabernes overholdelse af lønpolitik og </a:t>
            </a:r>
            <a:r>
              <a:rPr lang="da-DK" b="0" dirty="0" smtClean="0"/>
              <a:t>–praksis (Husk 100.000 </a:t>
            </a:r>
            <a:r>
              <a:rPr lang="da-DK" b="0" dirty="0" err="1" smtClean="0"/>
              <a:t>kr</a:t>
            </a:r>
            <a:r>
              <a:rPr lang="da-DK" b="0" dirty="0" smtClean="0"/>
              <a:t>.´s grænsen for ureguleret bonus).</a:t>
            </a:r>
            <a:endParaRPr lang="da-DK" b="0" dirty="0"/>
          </a:p>
          <a:p>
            <a:pPr marL="285750" indent="-285750">
              <a:buFont typeface="Arial" panose="020B0604020202020204" pitchFamily="34" charset="0"/>
              <a:buChar char="•"/>
            </a:pPr>
            <a:endParaRPr lang="da-DK" b="0" dirty="0" smtClean="0"/>
          </a:p>
          <a:p>
            <a:pPr marL="285750" indent="-285750">
              <a:buFont typeface="Arial" panose="020B0604020202020204" pitchFamily="34" charset="0"/>
              <a:buChar char="•"/>
            </a:pPr>
            <a:endParaRPr lang="da-DK" b="0" dirty="0"/>
          </a:p>
          <a:p>
            <a:endParaRPr lang="da-DK" b="0" dirty="0"/>
          </a:p>
          <a:p>
            <a:pPr marL="285750" indent="-285750">
              <a:buFont typeface="Arial" panose="020B0604020202020204" pitchFamily="34" charset="0"/>
              <a:buChar char="•"/>
            </a:pPr>
            <a:r>
              <a:rPr lang="da-DK" b="0" dirty="0"/>
              <a:t>Finanstilsynet har </a:t>
            </a:r>
            <a:r>
              <a:rPr lang="da-DK" b="0" dirty="0" smtClean="0"/>
              <a:t>i 2013 givet en påtale til et selskab </a:t>
            </a:r>
            <a:r>
              <a:rPr lang="da-DK" b="0" dirty="0"/>
              <a:t>for i en længere periode ikke at have haft en ansat som ansvarlig for </a:t>
            </a:r>
            <a:r>
              <a:rPr lang="da-DK" b="0" dirty="0" err="1"/>
              <a:t>compliancefunktionen</a:t>
            </a:r>
            <a:r>
              <a:rPr lang="da-DK" b="0" dirty="0"/>
              <a:t>. Selskabet havde outsourcet denne funktion, men der skal fortsat være en medarbejder i selskabet, der er ansvarlig for </a:t>
            </a:r>
            <a:r>
              <a:rPr lang="da-DK" b="0" dirty="0" err="1"/>
              <a:t>compliancefunktionen</a:t>
            </a:r>
            <a:r>
              <a:rPr lang="da-DK" b="0" dirty="0" smtClean="0"/>
              <a:t>.</a:t>
            </a:r>
            <a:endParaRPr lang="da-DK" b="0" dirty="0"/>
          </a:p>
        </p:txBody>
      </p:sp>
      <p:sp>
        <p:nvSpPr>
          <p:cNvPr id="7" name="Title 2"/>
          <p:cNvSpPr txBox="1">
            <a:spLocks/>
          </p:cNvSpPr>
          <p:nvPr/>
        </p:nvSpPr>
        <p:spPr bwMode="auto">
          <a:xfrm>
            <a:off x="395536" y="4149080"/>
            <a:ext cx="8352000" cy="4320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lnSpc>
                <a:spcPct val="100000"/>
              </a:lnSpc>
              <a:spcBef>
                <a:spcPct val="0"/>
              </a:spcBef>
              <a:spcAft>
                <a:spcPct val="0"/>
              </a:spcAft>
              <a:defRPr sz="2400" b="1" kern="1200">
                <a:solidFill>
                  <a:schemeClr val="tx2"/>
                </a:solidFill>
                <a:latin typeface="+mj-lt"/>
                <a:ea typeface="+mj-ea"/>
                <a:cs typeface="+mj-cs"/>
              </a:defRPr>
            </a:lvl1pPr>
            <a:lvl2pPr algn="l" defTabSz="914258" rtl="0" eaLnBrk="1" fontAlgn="base" hangingPunct="1">
              <a:lnSpc>
                <a:spcPts val="3050"/>
              </a:lnSpc>
              <a:spcBef>
                <a:spcPct val="0"/>
              </a:spcBef>
              <a:spcAft>
                <a:spcPct val="0"/>
              </a:spcAft>
              <a:defRPr sz="2200" b="1">
                <a:solidFill>
                  <a:schemeClr val="tx2"/>
                </a:solidFill>
                <a:latin typeface="Arial" charset="0"/>
              </a:defRPr>
            </a:lvl2pPr>
            <a:lvl3pPr algn="l" defTabSz="914258" rtl="0" eaLnBrk="1" fontAlgn="base" hangingPunct="1">
              <a:lnSpc>
                <a:spcPts val="3050"/>
              </a:lnSpc>
              <a:spcBef>
                <a:spcPct val="0"/>
              </a:spcBef>
              <a:spcAft>
                <a:spcPct val="0"/>
              </a:spcAft>
              <a:defRPr sz="2200" b="1">
                <a:solidFill>
                  <a:schemeClr val="tx2"/>
                </a:solidFill>
                <a:latin typeface="Arial" charset="0"/>
              </a:defRPr>
            </a:lvl3pPr>
            <a:lvl4pPr algn="l" defTabSz="914258" rtl="0" eaLnBrk="1" fontAlgn="base" hangingPunct="1">
              <a:lnSpc>
                <a:spcPts val="3050"/>
              </a:lnSpc>
              <a:spcBef>
                <a:spcPct val="0"/>
              </a:spcBef>
              <a:spcAft>
                <a:spcPct val="0"/>
              </a:spcAft>
              <a:defRPr sz="2200" b="1">
                <a:solidFill>
                  <a:schemeClr val="tx2"/>
                </a:solidFill>
                <a:latin typeface="Arial" charset="0"/>
              </a:defRPr>
            </a:lvl4pPr>
            <a:lvl5pPr algn="l" defTabSz="914258" rtl="0" eaLnBrk="1" fontAlgn="base" hangingPunct="1">
              <a:lnSpc>
                <a:spcPts val="3050"/>
              </a:lnSpc>
              <a:spcBef>
                <a:spcPct val="0"/>
              </a:spcBef>
              <a:spcAft>
                <a:spcPct val="0"/>
              </a:spcAft>
              <a:defRPr sz="2200" b="1">
                <a:solidFill>
                  <a:schemeClr val="tx2"/>
                </a:solidFill>
                <a:latin typeface="Arial" charset="0"/>
              </a:defRPr>
            </a:lvl5pPr>
            <a:lvl6pPr marL="410134" algn="l" rtl="0" eaLnBrk="1" fontAlgn="base" hangingPunct="1">
              <a:spcBef>
                <a:spcPct val="0"/>
              </a:spcBef>
              <a:spcAft>
                <a:spcPct val="0"/>
              </a:spcAft>
              <a:defRPr sz="2200" b="1">
                <a:solidFill>
                  <a:schemeClr val="accent1"/>
                </a:solidFill>
                <a:latin typeface="Arial" charset="0"/>
              </a:defRPr>
            </a:lvl6pPr>
            <a:lvl7pPr marL="820269" algn="l" rtl="0" eaLnBrk="1" fontAlgn="base" hangingPunct="1">
              <a:spcBef>
                <a:spcPct val="0"/>
              </a:spcBef>
              <a:spcAft>
                <a:spcPct val="0"/>
              </a:spcAft>
              <a:defRPr sz="2200" b="1">
                <a:solidFill>
                  <a:schemeClr val="accent1"/>
                </a:solidFill>
                <a:latin typeface="Arial" charset="0"/>
              </a:defRPr>
            </a:lvl7pPr>
            <a:lvl8pPr marL="1230403" algn="l" rtl="0" eaLnBrk="1" fontAlgn="base" hangingPunct="1">
              <a:spcBef>
                <a:spcPct val="0"/>
              </a:spcBef>
              <a:spcAft>
                <a:spcPct val="0"/>
              </a:spcAft>
              <a:defRPr sz="2200" b="1">
                <a:solidFill>
                  <a:schemeClr val="accent1"/>
                </a:solidFill>
                <a:latin typeface="Arial" charset="0"/>
              </a:defRPr>
            </a:lvl8pPr>
            <a:lvl9pPr marL="1640536" algn="l" rtl="0" eaLnBrk="1" fontAlgn="base" hangingPunct="1">
              <a:spcBef>
                <a:spcPct val="0"/>
              </a:spcBef>
              <a:spcAft>
                <a:spcPct val="0"/>
              </a:spcAft>
              <a:defRPr sz="2200" b="1">
                <a:solidFill>
                  <a:schemeClr val="accent1"/>
                </a:solidFill>
                <a:latin typeface="Arial" charset="0"/>
              </a:defRPr>
            </a:lvl9pPr>
          </a:lstStyle>
          <a:p>
            <a:r>
              <a:rPr lang="da-DK" b="0" dirty="0" err="1" smtClean="0">
                <a:solidFill>
                  <a:schemeClr val="accent2"/>
                </a:solidFill>
              </a:rPr>
              <a:t>Findings</a:t>
            </a:r>
            <a:r>
              <a:rPr lang="da-DK" b="0" dirty="0" smtClean="0">
                <a:solidFill>
                  <a:schemeClr val="accent2"/>
                </a:solidFill>
              </a:rPr>
              <a:t> – specifikke</a:t>
            </a:r>
            <a:endParaRPr lang="da-DK" b="0" dirty="0">
              <a:solidFill>
                <a:schemeClr val="accent2"/>
              </a:solidFill>
            </a:endParaRPr>
          </a:p>
        </p:txBody>
      </p:sp>
      <p:pic>
        <p:nvPicPr>
          <p:cNvPr id="10" name="Picture 2" descr="C:\Users\jalindber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456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smtClean="0"/>
              <a:t>2. Fokusområder fra Finanstilsynet</a:t>
            </a:r>
            <a:br>
              <a:rPr lang="da-DK" dirty="0" smtClean="0"/>
            </a:br>
            <a:r>
              <a:rPr lang="da-DK" b="0" dirty="0" err="1" smtClean="0">
                <a:solidFill>
                  <a:schemeClr val="accent2"/>
                </a:solidFill>
              </a:rPr>
              <a:t>Findings</a:t>
            </a:r>
            <a:r>
              <a:rPr lang="da-DK" b="0" dirty="0" smtClean="0">
                <a:solidFill>
                  <a:schemeClr val="accent2"/>
                </a:solidFill>
              </a:rPr>
              <a:t> - specifikke</a:t>
            </a:r>
            <a:endParaRPr lang="da-DK" b="0" dirty="0">
              <a:solidFill>
                <a:schemeClr val="accent2"/>
              </a:solidFill>
            </a:endParaRPr>
          </a:p>
        </p:txBody>
      </p:sp>
      <p:sp>
        <p:nvSpPr>
          <p:cNvPr id="6" name="Slide Number Placeholder 5"/>
          <p:cNvSpPr>
            <a:spLocks noGrp="1"/>
          </p:cNvSpPr>
          <p:nvPr>
            <p:ph type="sldNum" sz="quarter" idx="10"/>
          </p:nvPr>
        </p:nvSpPr>
        <p:spPr/>
        <p:txBody>
          <a:bodyPr/>
          <a:lstStyle/>
          <a:p>
            <a:fld id="{FEE3D930-4A7F-42F1-B01B-C77C8BA23BF4}" type="slidenum">
              <a:rPr lang="da-DK" smtClean="0"/>
              <a:t>9</a:t>
            </a:fld>
            <a:endParaRPr lang="da-DK"/>
          </a:p>
        </p:txBody>
      </p:sp>
      <p:sp>
        <p:nvSpPr>
          <p:cNvPr id="13" name="Content Placeholder 1"/>
          <p:cNvSpPr txBox="1">
            <a:spLocks/>
          </p:cNvSpPr>
          <p:nvPr/>
        </p:nvSpPr>
        <p:spPr bwMode="auto">
          <a:xfrm>
            <a:off x="396000" y="1195208"/>
            <a:ext cx="8352000" cy="54741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defTabSz="914258" rtl="0" eaLnBrk="1" fontAlgn="base" hangingPunct="1">
              <a:lnSpc>
                <a:spcPts val="1995"/>
              </a:lnSpc>
              <a:spcBef>
                <a:spcPct val="0"/>
              </a:spcBef>
              <a:spcAft>
                <a:spcPts val="300"/>
              </a:spcAft>
              <a:buFont typeface="Arial" charset="0"/>
              <a:defRPr lang="en-US" sz="1800" b="1" kern="1200" smtClean="0">
                <a:solidFill>
                  <a:schemeClr val="tx2"/>
                </a:solidFill>
                <a:latin typeface="+mn-lt"/>
                <a:ea typeface="+mn-ea"/>
                <a:cs typeface="+mn-cs"/>
              </a:defRPr>
            </a:lvl1pPr>
            <a:lvl2pPr marL="182281" indent="-182281" algn="l" defTabSz="914258" rtl="0" eaLnBrk="1" fontAlgn="base" hangingPunct="1">
              <a:spcBef>
                <a:spcPct val="0"/>
              </a:spcBef>
              <a:spcAft>
                <a:spcPts val="300"/>
              </a:spcAft>
              <a:buFont typeface="Arial" charset="0"/>
              <a:buChar char="•"/>
              <a:defRPr lang="en-US" sz="2000" kern="1200" dirty="0">
                <a:solidFill>
                  <a:schemeClr val="tx2"/>
                </a:solidFill>
                <a:latin typeface="+mn-lt"/>
                <a:ea typeface="+mj-ea"/>
                <a:cs typeface="+mj-cs"/>
              </a:defRPr>
            </a:lvl2pPr>
            <a:lvl3pPr marL="357444" indent="-175162" algn="l" defTabSz="914258" rtl="0" eaLnBrk="1" fontAlgn="base" hangingPunct="1">
              <a:spcBef>
                <a:spcPct val="0"/>
              </a:spcBef>
              <a:spcAft>
                <a:spcPts val="300"/>
              </a:spcAft>
              <a:buFont typeface="Arial" charset="0"/>
              <a:buChar char="‒"/>
              <a:defRPr lang="en-US" sz="2000" kern="1200" dirty="0">
                <a:solidFill>
                  <a:schemeClr val="tx2"/>
                </a:solidFill>
                <a:latin typeface="+mn-lt"/>
                <a:ea typeface="+mj-ea"/>
                <a:cs typeface="+mj-cs"/>
              </a:defRPr>
            </a:lvl3pPr>
            <a:lvl4pPr marL="539725" indent="-182281" algn="l" defTabSz="914258" rtl="0" eaLnBrk="1" fontAlgn="base" hangingPunct="1">
              <a:spcBef>
                <a:spcPct val="0"/>
              </a:spcBef>
              <a:spcAft>
                <a:spcPts val="600"/>
              </a:spcAft>
              <a:buFont typeface="Arial" charset="0"/>
              <a:buChar char="•"/>
              <a:defRPr lang="en-US" kern="1200" dirty="0">
                <a:solidFill>
                  <a:schemeClr val="tx2"/>
                </a:solidFill>
                <a:latin typeface="+mn-lt"/>
                <a:ea typeface="+mj-ea"/>
                <a:cs typeface="+mj-cs"/>
              </a:defRPr>
            </a:lvl4pPr>
            <a:lvl5pPr marL="712039" indent="-172314" algn="l" defTabSz="914258" rtl="0" eaLnBrk="1" fontAlgn="base" hangingPunct="1">
              <a:spcBef>
                <a:spcPct val="0"/>
              </a:spcBef>
              <a:spcAft>
                <a:spcPts val="600"/>
              </a:spcAft>
              <a:buFont typeface="Arial" charset="0"/>
              <a:buChar char="‒"/>
              <a:defRPr lang="en-GB" kern="1200" dirty="0">
                <a:solidFill>
                  <a:schemeClr val="tx2"/>
                </a:solidFill>
                <a:latin typeface="+mn-lt"/>
                <a:ea typeface="+mj-ea"/>
                <a:cs typeface="+mj-cs"/>
              </a:defRPr>
            </a:lvl5pPr>
            <a:lvl6pPr marL="803179" indent="-163770" algn="l" defTabSz="820269"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8371" indent="-165192"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3597" indent="-155225"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7365" indent="-163770"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a:lstStyle>
          <a:p>
            <a:pPr marL="285750" indent="-285750">
              <a:buFont typeface="Arial" panose="020B0604020202020204" pitchFamily="34" charset="0"/>
              <a:buChar char="•"/>
            </a:pPr>
            <a:r>
              <a:rPr lang="da-DK" b="0" dirty="0" smtClean="0"/>
              <a:t>Smal forretningsmodel kombineret med negative resultater og risiko for manglende realisering af et forbedret indtjeningsgrundlag medfører en betydelig risiko for selskabets fremtidige drift, og det kan være nødvendigt at selskabet skal have tilført yderligere </a:t>
            </a:r>
            <a:r>
              <a:rPr lang="da-DK" b="0" dirty="0" smtClean="0"/>
              <a:t>kapital.</a:t>
            </a:r>
            <a:endParaRPr lang="da-DK" b="0" dirty="0" smtClean="0"/>
          </a:p>
          <a:p>
            <a:pPr marL="285750" indent="-285750">
              <a:buFont typeface="Arial" panose="020B0604020202020204" pitchFamily="34" charset="0"/>
              <a:buChar char="•"/>
            </a:pPr>
            <a:endParaRPr lang="da-DK" b="0" dirty="0" smtClean="0"/>
          </a:p>
          <a:p>
            <a:pPr marL="285750" indent="-285750">
              <a:buFont typeface="Arial" panose="020B0604020202020204" pitchFamily="34" charset="0"/>
              <a:buChar char="•"/>
            </a:pPr>
            <a:r>
              <a:rPr lang="da-DK" b="0" dirty="0" smtClean="0"/>
              <a:t>Som følge af en lille organisation er der øget iboende risiko for, at fejl ikke opdages, hvilket kan betyde, at selskabet eller selskabets kunder kan lide </a:t>
            </a:r>
            <a:r>
              <a:rPr lang="da-DK" b="0" dirty="0" smtClean="0"/>
              <a:t>tab.</a:t>
            </a:r>
            <a:endParaRPr lang="da-DK" b="0" dirty="0" smtClean="0"/>
          </a:p>
          <a:p>
            <a:pPr marL="285750" indent="-285750">
              <a:buFont typeface="Arial" panose="020B0604020202020204" pitchFamily="34" charset="0"/>
              <a:buChar char="•"/>
            </a:pPr>
            <a:endParaRPr lang="da-DK" b="0" dirty="0"/>
          </a:p>
          <a:p>
            <a:pPr marL="285750" indent="-285750">
              <a:buFont typeface="Arial" panose="020B0604020202020204" pitchFamily="34" charset="0"/>
              <a:buChar char="•"/>
            </a:pPr>
            <a:r>
              <a:rPr lang="da-DK" b="0" dirty="0" smtClean="0"/>
              <a:t>Et fondsmæglerselskab, som har indgået aftale om at yde skønsmæssig porteføljepleje til et koncernforbundet selskab, havde efter Finanstilsynets opfattelse ikke tilstrækkelig fokus på fastsættelsen </a:t>
            </a:r>
            <a:r>
              <a:rPr lang="da-DK" b="0" dirty="0"/>
              <a:t>af vederlaget for </a:t>
            </a:r>
            <a:r>
              <a:rPr lang="da-DK" b="0" dirty="0" smtClean="0"/>
              <a:t>ydelser </a:t>
            </a:r>
            <a:r>
              <a:rPr lang="da-DK" b="0" dirty="0"/>
              <a:t>omfattet </a:t>
            </a:r>
            <a:r>
              <a:rPr lang="da-DK" b="0" dirty="0" smtClean="0"/>
              <a:t>af en administrationsaftale. Ifølge Finanstilsynets vurdering virkede vederlaget for administrationen højt, og dette kan medføre, </a:t>
            </a:r>
            <a:r>
              <a:rPr lang="da-DK" b="0" dirty="0"/>
              <a:t>at der er en øget risiko for, at selskabets administrationsaftale ikke er indgået på markedsbaserede </a:t>
            </a:r>
            <a:r>
              <a:rPr lang="da-DK" b="0" dirty="0" smtClean="0"/>
              <a:t>vilkår. Finanstilsynet </a:t>
            </a:r>
            <a:r>
              <a:rPr lang="da-DK" b="0" dirty="0"/>
              <a:t>har derfor givet </a:t>
            </a:r>
            <a:r>
              <a:rPr lang="da-DK" b="0" dirty="0" smtClean="0"/>
              <a:t>påbud </a:t>
            </a:r>
            <a:r>
              <a:rPr lang="da-DK" b="0" dirty="0"/>
              <a:t>om, at selskabet skal sikre sig, at </a:t>
            </a:r>
            <a:r>
              <a:rPr lang="da-DK" b="0" dirty="0" smtClean="0"/>
              <a:t>aftalen </a:t>
            </a:r>
            <a:r>
              <a:rPr lang="da-DK" b="0" dirty="0"/>
              <a:t>med </a:t>
            </a:r>
            <a:r>
              <a:rPr lang="da-DK" b="0" dirty="0" smtClean="0"/>
              <a:t>det koncernforbundne selskab, </a:t>
            </a:r>
            <a:r>
              <a:rPr lang="da-DK" b="0" dirty="0"/>
              <a:t>om leverance af diverse administrative ydelser til </a:t>
            </a:r>
            <a:r>
              <a:rPr lang="da-DK" b="0" dirty="0" smtClean="0"/>
              <a:t>fondsmæglerselskabet, </a:t>
            </a:r>
            <a:r>
              <a:rPr lang="da-DK" b="0" dirty="0"/>
              <a:t>er indgået på markedsbaserede vilkår.</a:t>
            </a:r>
          </a:p>
          <a:p>
            <a:pPr marL="342900" indent="-342900">
              <a:buFont typeface="Arial" panose="020B0604020202020204" pitchFamily="34" charset="0"/>
              <a:buChar char="•"/>
            </a:pPr>
            <a:endParaRPr lang="da-DK" sz="2000" b="0" dirty="0" smtClean="0"/>
          </a:p>
        </p:txBody>
      </p:sp>
      <p:pic>
        <p:nvPicPr>
          <p:cNvPr id="9" name="Picture 2" descr="C:\Users\jalindber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58" y="44624"/>
            <a:ext cx="110504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6061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vfEDfNm0UqUyIih0bDmb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bvfEDfNm0UqUyIih0bDmb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bvfEDfNm0UqUyIih0bDmbA"/>
</p:tagLst>
</file>

<file path=ppt/tags/tag32.xml><?xml version="1.0" encoding="utf-8"?>
<p:tagLst xmlns:a="http://schemas.openxmlformats.org/drawingml/2006/main" xmlns:r="http://schemas.openxmlformats.org/officeDocument/2006/relationships" xmlns:p="http://schemas.openxmlformats.org/presentationml/2006/main">
  <p:tag name="ARTICULATE_SLIDE_GUID" val="e717f25a-4cd9-4ce9-8b78-00a74542bd76"/>
</p:tagLst>
</file>

<file path=ppt/tags/tag33.xml><?xml version="1.0" encoding="utf-8"?>
<p:tagLst xmlns:a="http://schemas.openxmlformats.org/drawingml/2006/main" xmlns:r="http://schemas.openxmlformats.org/officeDocument/2006/relationships" xmlns:p="http://schemas.openxmlformats.org/presentationml/2006/main">
  <p:tag name="ARTICULATE_SLIDE_GUID" val="e717f25a-4cd9-4ce9-8b78-00a74542bd76"/>
</p:tagLst>
</file>

<file path=ppt/tags/tag34.xml><?xml version="1.0" encoding="utf-8"?>
<p:tagLst xmlns:a="http://schemas.openxmlformats.org/drawingml/2006/main" xmlns:r="http://schemas.openxmlformats.org/officeDocument/2006/relationships" xmlns:p="http://schemas.openxmlformats.org/presentationml/2006/main">
  <p:tag name="ARTICULATE_SLIDE_GUID" val="e717f25a-4cd9-4ce9-8b78-00a74542bd76"/>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iy4alOsMtkKLAoonOd8SbQ"/>
</p:tagLst>
</file>

<file path=ppt/theme/theme1.xml><?xml version="1.0" encoding="utf-8"?>
<a:theme xmlns:a="http://schemas.openxmlformats.org/drawingml/2006/main" name="Deloitte Medium">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313131"/>
    </a:dk2>
    <a:lt2>
      <a:srgbClr val="FFFFFF"/>
    </a:lt2>
    <a:accent1>
      <a:srgbClr val="002776"/>
    </a:accent1>
    <a:accent2>
      <a:srgbClr val="81BC00"/>
    </a:accent2>
    <a:accent3>
      <a:srgbClr val="FFFFFF"/>
    </a:accent3>
    <a:accent4>
      <a:srgbClr val="000000"/>
    </a:accent4>
    <a:accent5>
      <a:srgbClr val="AAACBD"/>
    </a:accent5>
    <a:accent6>
      <a:srgbClr val="74AA00"/>
    </a:accent6>
    <a:hlink>
      <a:srgbClr val="00A1DE"/>
    </a:hlink>
    <a:folHlink>
      <a:srgbClr val="72C7E7"/>
    </a:folHlink>
  </a:clrScheme>
</a:themeOverride>
</file>

<file path=docProps/app.xml><?xml version="1.0" encoding="utf-8"?>
<Properties xmlns="http://schemas.openxmlformats.org/officeDocument/2006/extended-properties" xmlns:vt="http://schemas.openxmlformats.org/officeDocument/2006/docPropsVTypes">
  <Template>Deloitte Medium OnScreen</Template>
  <TotalTime>7945</TotalTime>
  <Words>3834</Words>
  <Application>Microsoft Office PowerPoint</Application>
  <PresentationFormat>On-screen Show (4:3)</PresentationFormat>
  <Paragraphs>542</Paragraphs>
  <Slides>36</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新細明體</vt:lpstr>
      <vt:lpstr>?? ??</vt:lpstr>
      <vt:lpstr>Arial</vt:lpstr>
      <vt:lpstr>Calibri</vt:lpstr>
      <vt:lpstr>Times New Roman</vt:lpstr>
      <vt:lpstr>Verdana</vt:lpstr>
      <vt:lpstr>Wingdings</vt:lpstr>
      <vt:lpstr>Deloitte Medium</vt:lpstr>
      <vt:lpstr>RegnskabsUpdate for fondsmæglerselskaber</vt:lpstr>
      <vt:lpstr>Agenda</vt:lpstr>
      <vt:lpstr>1. Udviklingen i branchen Overblik i antal</vt:lpstr>
      <vt:lpstr>1. Udviklingen i branchen Overblik - regnskabstal</vt:lpstr>
      <vt:lpstr>1. Udviklingen i branchen ”Overblik” Lovgivningen for finansielle virksomheder</vt:lpstr>
      <vt:lpstr>1. Udviklingen i branchen Lovgivning - Ny ledelsesbekendtgørelse</vt:lpstr>
      <vt:lpstr>2. Fokusområder fra Finanstilsynet Overblik – redegørelser om inspektioner</vt:lpstr>
      <vt:lpstr>2. Fokusområder fra Finanstilsynet Gennemgående fokusområder / findings</vt:lpstr>
      <vt:lpstr>2. Fokusområder fra Finanstilsynet Findings - specifikke</vt:lpstr>
      <vt:lpstr>PowerPoint Presentation</vt:lpstr>
      <vt:lpstr>3. Ændringer til regnskabsbekendtgørelsen Overblik</vt:lpstr>
      <vt:lpstr>4. Regnskabskontrol og fokusområder Afgørelser fra fondsrådet</vt:lpstr>
      <vt:lpstr>4. Regnskabskontrol og fokusområder ESMA´s fokusområder</vt:lpstr>
      <vt:lpstr>4. Regnskabskontrol og fokusområder ESMA´s fokusområder</vt:lpstr>
      <vt:lpstr>5. Fokus på ”den gode årsrapport” Fokus på årsrapporterne ses fra flere sider…</vt:lpstr>
      <vt:lpstr>5. Fokus på ”den gode årsrapport” Erhvervsstyrelsens julebrev</vt:lpstr>
      <vt:lpstr>5. Fokus på ”den gode årsrapport” Et par yderligere tips til arbejdet med årsrapporterne</vt:lpstr>
      <vt:lpstr>PowerPoint Presentation</vt:lpstr>
      <vt:lpstr>PowerPoint Presentation</vt:lpstr>
      <vt:lpstr>7. CRD IV / CRR Overblik – tilladelser og ny lovgivning</vt:lpstr>
      <vt:lpstr>7. CRD IV / CRR Status og erfaringer - Indberetninger</vt:lpstr>
      <vt:lpstr>7. CRD IV / CRR Status og erfaringer - Indberetninger</vt:lpstr>
      <vt:lpstr>7. CRD IV / CRR Hjælpeværktøj fra Deloitte</vt:lpstr>
      <vt:lpstr>7. CRD IV / CRR Hjælpeværktøj fra Deloitte</vt:lpstr>
      <vt:lpstr>7. CRD IV / CRR Hjælpeværktøj fra Deloitte</vt:lpstr>
      <vt:lpstr>7. CRD IV / CRR Hjælpeværktøj fra Deloitte</vt:lpstr>
      <vt:lpstr>PowerPoint Presentation</vt:lpstr>
      <vt:lpstr>8.1 Skattemæssige forhold Hæftelser i en sambeskatning</vt:lpstr>
      <vt:lpstr>8.1 Skattemæssige forhold Hæftelser i en sambeskatning</vt:lpstr>
      <vt:lpstr>8.2 Skattemæssige forhold Registrering af underskud</vt:lpstr>
      <vt:lpstr>8.2 Skattemæssige forhold Registrering af underskud</vt:lpstr>
      <vt:lpstr>8.3 Kapitalforhold De nye begreber</vt:lpstr>
      <vt:lpstr>8.4 Kapitalforhold De nye betingelser for kapitaltyperne</vt:lpstr>
      <vt:lpstr>PowerPoint Presentation</vt:lpstr>
      <vt:lpstr>PowerPoint Presentation</vt:lpstr>
      <vt:lpstr>PowerPoint Presentation</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Nykredit</dc:title>
  <dc:creator>Bjørn Philip Rosendal (Open)</dc:creator>
  <cp:lastModifiedBy>Thomas Hjortkjær Petersen</cp:lastModifiedBy>
  <cp:revision>119</cp:revision>
  <cp:lastPrinted>2014-12-03T05:56:18Z</cp:lastPrinted>
  <dcterms:created xsi:type="dcterms:W3CDTF">2014-08-26T19:06:36Z</dcterms:created>
  <dcterms:modified xsi:type="dcterms:W3CDTF">2014-12-03T07:21:45Z</dcterms:modified>
</cp:coreProperties>
</file>