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0"/>
  </p:notesMasterIdLst>
  <p:handoutMasterIdLst>
    <p:handoutMasterId r:id="rId11"/>
  </p:handoutMasterIdLst>
  <p:sldIdLst>
    <p:sldId id="263" r:id="rId3"/>
    <p:sldId id="264" r:id="rId4"/>
    <p:sldId id="267" r:id="rId5"/>
    <p:sldId id="266" r:id="rId6"/>
    <p:sldId id="272" r:id="rId7"/>
    <p:sldId id="271" r:id="rId8"/>
    <p:sldId id="273" r:id="rId9"/>
  </p:sldIdLst>
  <p:sldSz cx="9144000" cy="6858000" type="screen4x3"/>
  <p:notesSz cx="7023100" cy="9309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9933"/>
    <a:srgbClr val="F0E1CD"/>
    <a:srgbClr val="F0EDE4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AB486-2533-44FA-8473-761895830C90}" type="datetimeFigureOut">
              <a:rPr lang="da-DK" smtClean="0"/>
              <a:pPr/>
              <a:t>14-12-2012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53771-3D49-448E-A269-01601588CA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2673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D6645-694B-410E-8EC9-782F1C10D091}" type="datetimeFigureOut">
              <a:rPr lang="da-DK" smtClean="0"/>
              <a:t>14-12-2012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CD64A-08EA-4D84-9DC0-BFA4F547CC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44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2357454"/>
          </a:xfrm>
        </p:spPr>
        <p:txBody>
          <a:bodyPr/>
          <a:lstStyle>
            <a:lvl1pPr marL="0" indent="0">
              <a:defRPr sz="3200" b="0" i="0" baseline="0">
                <a:solidFill>
                  <a:schemeClr val="bg2"/>
                </a:solidFill>
                <a:latin typeface="Constantia" pitchFamily="18" charset="0"/>
              </a:defRPr>
            </a:lvl1pPr>
            <a:lvl2pPr>
              <a:defRPr sz="2800" b="1" i="0" baseline="0">
                <a:solidFill>
                  <a:srgbClr val="F0EDE4"/>
                </a:solidFill>
                <a:latin typeface="Constantia" pitchFamily="18" charset="0"/>
              </a:defRPr>
            </a:lvl2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0"/>
          </p:nvPr>
        </p:nvSpPr>
        <p:spPr>
          <a:xfrm>
            <a:off x="428596" y="4286256"/>
            <a:ext cx="8286808" cy="2071702"/>
          </a:xfrm>
        </p:spPr>
        <p:txBody>
          <a:bodyPr/>
          <a:lstStyle>
            <a:lvl1pPr marL="0" indent="0">
              <a:defRPr sz="2800" b="0" i="0" baseline="0">
                <a:solidFill>
                  <a:schemeClr val="bg2"/>
                </a:solidFill>
                <a:latin typeface="Constantia" pitchFamily="18" charset="0"/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99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542334"/>
            <a:ext cx="8229600" cy="63184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99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lang="da-DK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da-DK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Char char="•"/>
              <a:tabLst/>
            </a:pPr>
            <a:r>
              <a:rPr lang="da-DK" dirty="0" smtClean="0"/>
              <a:t>Klik for at redigere typografi i masteren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75000"/>
              <a:buFont typeface="Wingdings" pitchFamily="2" charset="2"/>
              <a:buChar char="§"/>
            </a:pPr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3"/>
            <a:ext cx="4040188" cy="714380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214423"/>
            <a:ext cx="4041775" cy="714379"/>
          </a:xfrm>
        </p:spPr>
        <p:txBody>
          <a:bodyPr anchor="b">
            <a:noAutofit/>
          </a:bodyPr>
          <a:lstStyle>
            <a:lvl1pPr marL="0" indent="0">
              <a:buNone/>
              <a:defRPr lang="da-DK" sz="22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None/>
              <a:tabLst/>
            </a:pPr>
            <a:r>
              <a:rPr lang="da-DK" dirty="0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10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6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82296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</p:txBody>
      </p:sp>
      <p:pic>
        <p:nvPicPr>
          <p:cNvPr id="5" name="Billede 4" descr="logo_inver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285728"/>
            <a:ext cx="1152000" cy="361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lang="da-DK" sz="3200" b="1" i="0" kern="1200" baseline="0" dirty="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3200" b="0" i="0" kern="1200" baseline="0" dirty="0" smtClean="0">
          <a:solidFill>
            <a:schemeClr val="bg2"/>
          </a:solidFill>
          <a:latin typeface="Constantia" pitchFamily="18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2000" kern="1200" baseline="0" dirty="0" smtClean="0">
          <a:solidFill>
            <a:srgbClr val="F0E1CD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•"/>
        <a:defRPr lang="da-DK" sz="16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640000"/>
        </a:buClr>
        <a:buFont typeface="Wingdings" pitchFamily="2" charset="2"/>
        <a:buChar char="§"/>
        <a:defRPr lang="da-DK" sz="12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»"/>
        <a:defRPr lang="da-DK" sz="1000" kern="1200" baseline="0" dirty="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596" y="631542"/>
            <a:ext cx="8229600" cy="511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pic>
        <p:nvPicPr>
          <p:cNvPr id="7" name="Billede 6" descr="finans_lille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00496" y="285728"/>
            <a:ext cx="1152144" cy="359664"/>
          </a:xfrm>
          <a:prstGeom prst="rect">
            <a:avLst/>
          </a:prstGeom>
        </p:spPr>
      </p:pic>
      <p:cxnSp>
        <p:nvCxnSpPr>
          <p:cNvPr id="8" name="Lige forbindelse 7"/>
          <p:cNvCxnSpPr/>
          <p:nvPr/>
        </p:nvCxnSpPr>
        <p:spPr>
          <a:xfrm>
            <a:off x="428596" y="1139556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/>
        </p:nvCxnSpPr>
        <p:spPr>
          <a:xfrm>
            <a:off x="428596" y="6286520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ransition spd="slow">
    <p:fade thruBlk="1"/>
  </p:transition>
  <p:txStyles>
    <p:titleStyle>
      <a:lvl1pPr marL="0" indent="0" algn="l" defTabSz="914400" rtl="0" eaLnBrk="1" latinLnBrk="0" hangingPunct="1">
        <a:spcBef>
          <a:spcPct val="0"/>
        </a:spcBef>
        <a:buNone/>
        <a:tabLst/>
        <a:defRPr sz="2400" b="0" kern="120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90000"/>
        </a:buClr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SzPct val="75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75000"/>
        <a:buFont typeface="Wingdings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2357454"/>
          </a:xfrm>
        </p:spPr>
        <p:txBody>
          <a:bodyPr/>
          <a:lstStyle/>
          <a:p>
            <a:r>
              <a:rPr lang="da-DK" sz="4000" dirty="0" err="1" smtClean="0"/>
              <a:t>Securities</a:t>
            </a:r>
            <a:r>
              <a:rPr lang="da-DK" sz="4000" dirty="0" smtClean="0"/>
              <a:t> Law </a:t>
            </a:r>
            <a:r>
              <a:rPr lang="da-DK" sz="4000" dirty="0" err="1" smtClean="0"/>
              <a:t>Legislation</a:t>
            </a:r>
            <a:endParaRPr lang="da-DK" sz="4000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>
          <a:xfrm>
            <a:off x="428596" y="4676506"/>
            <a:ext cx="8286808" cy="1920846"/>
          </a:xfrm>
        </p:spPr>
        <p:txBody>
          <a:bodyPr>
            <a:normAutofit/>
          </a:bodyPr>
          <a:lstStyle/>
          <a:p>
            <a:r>
              <a:rPr lang="da-DK" sz="3800" i="1" dirty="0" smtClean="0"/>
              <a:t>EU-Forum den 6. december 2012</a:t>
            </a:r>
          </a:p>
          <a:p>
            <a:endParaRPr lang="da-DK" dirty="0" smtClean="0"/>
          </a:p>
          <a:p>
            <a:r>
              <a:rPr lang="da-DK" dirty="0" smtClean="0"/>
              <a:t>Pernille Christiansen </a:t>
            </a:r>
          </a:p>
          <a:p>
            <a:endParaRPr lang="da-DK" dirty="0" smtClean="0"/>
          </a:p>
        </p:txBody>
      </p:sp>
      <p:cxnSp>
        <p:nvCxnSpPr>
          <p:cNvPr id="7" name="Lige forbindelse 6"/>
          <p:cNvCxnSpPr/>
          <p:nvPr/>
        </p:nvCxnSpPr>
        <p:spPr>
          <a:xfrm flipH="1">
            <a:off x="467544" y="5373216"/>
            <a:ext cx="8064896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Historik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Europæisk implementering af UNIDROIT </a:t>
            </a:r>
            <a:r>
              <a:rPr lang="da-DK" dirty="0" err="1" smtClean="0"/>
              <a:t>Convention</a:t>
            </a:r>
            <a:r>
              <a:rPr lang="da-DK" dirty="0" smtClean="0"/>
              <a:t> on </a:t>
            </a:r>
            <a:r>
              <a:rPr lang="da-DK" dirty="0" err="1" smtClean="0"/>
              <a:t>Substantive</a:t>
            </a:r>
            <a:r>
              <a:rPr lang="da-DK" dirty="0" smtClean="0"/>
              <a:t> </a:t>
            </a:r>
            <a:r>
              <a:rPr lang="da-DK" dirty="0" err="1" smtClean="0"/>
              <a:t>Rules</a:t>
            </a:r>
            <a:r>
              <a:rPr lang="da-DK" dirty="0" smtClean="0"/>
              <a:t> for </a:t>
            </a:r>
            <a:r>
              <a:rPr lang="da-DK" dirty="0" err="1" smtClean="0"/>
              <a:t>Intermediated</a:t>
            </a:r>
            <a:r>
              <a:rPr lang="da-DK" dirty="0" smtClean="0"/>
              <a:t> </a:t>
            </a:r>
            <a:r>
              <a:rPr lang="da-DK" dirty="0" err="1" smtClean="0"/>
              <a:t>Securities</a:t>
            </a:r>
            <a:r>
              <a:rPr lang="da-DK" dirty="0" smtClean="0"/>
              <a:t> (Geneve 9. oktober 2009)</a:t>
            </a:r>
          </a:p>
          <a:p>
            <a:endParaRPr lang="da-DK" dirty="0" smtClean="0"/>
          </a:p>
          <a:p>
            <a:r>
              <a:rPr lang="da-DK" dirty="0" smtClean="0"/>
              <a:t>Legal </a:t>
            </a:r>
            <a:r>
              <a:rPr lang="da-DK" dirty="0" err="1" smtClean="0"/>
              <a:t>Certainty</a:t>
            </a:r>
            <a:r>
              <a:rPr lang="da-DK" dirty="0" smtClean="0"/>
              <a:t> </a:t>
            </a:r>
            <a:r>
              <a:rPr lang="da-DK" dirty="0" err="1" smtClean="0"/>
              <a:t>Group’s</a:t>
            </a:r>
            <a:r>
              <a:rPr lang="da-DK" dirty="0" smtClean="0"/>
              <a:t> anbefalinger af løsninger til ophævelse af juridiske barrierer relateret til Post-Trading inden for EU fra efteråret 2008</a:t>
            </a:r>
          </a:p>
          <a:p>
            <a:endParaRPr lang="da-DK" dirty="0" smtClean="0"/>
          </a:p>
          <a:p>
            <a:r>
              <a:rPr lang="da-DK" dirty="0" smtClean="0"/>
              <a:t>Kommissionen har gennemført 2 høringer i juni 2009 og januar 2011 plus adskillige møder med nationale eksperter i 2010-2011</a:t>
            </a:r>
          </a:p>
          <a:p>
            <a:endParaRPr lang="da-DK" dirty="0" smtClean="0"/>
          </a:p>
          <a:p>
            <a:r>
              <a:rPr lang="da-DK" dirty="0" smtClean="0"/>
              <a:t>Nyt møde i Kommissionens arbejdsgruppe november 2012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da-DK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Forventet indhold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Regler om værdipapirer, der er registreret på en konto hos en kontoudbyder (bank, </a:t>
            </a:r>
            <a:r>
              <a:rPr lang="da-DK" dirty="0" err="1" smtClean="0"/>
              <a:t>brooker</a:t>
            </a:r>
            <a:r>
              <a:rPr lang="da-DK" dirty="0" smtClean="0"/>
              <a:t>, værdipapircentral m.v.)</a:t>
            </a:r>
          </a:p>
          <a:p>
            <a:r>
              <a:rPr lang="da-DK" dirty="0" smtClean="0"/>
              <a:t>F.eks.: 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Harmonisering af bogføringsmetoder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Metoder til at sikre, at der aldrig debiteres flere værdipapirer hos en kontohaver, end udstederen har udstedt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Regulering af forholdet mellem kontohaver og kontoudbyder dvs.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hvilke dispositioner kan kontoudbyderen fortage på vegne af </a:t>
            </a:r>
          </a:p>
          <a:p>
            <a:pPr marL="0" indent="0">
              <a:buNone/>
            </a:pPr>
            <a:r>
              <a:rPr lang="da-DK" dirty="0" smtClean="0"/>
              <a:t>           kontohaver 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Lovvalg når værdipapiret krydser grænser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Beskyttelse af kontohaver ved kontoudbyders konkurs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Dansk vinkel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Fællesfunktioner (</a:t>
            </a:r>
            <a:r>
              <a:rPr lang="da-DK" dirty="0" err="1" smtClean="0"/>
              <a:t>shared</a:t>
            </a:r>
            <a:r>
              <a:rPr lang="da-DK" dirty="0" smtClean="0"/>
              <a:t> </a:t>
            </a:r>
            <a:r>
              <a:rPr lang="da-DK" dirty="0" err="1" smtClean="0"/>
              <a:t>functions</a:t>
            </a:r>
            <a:r>
              <a:rPr lang="da-DK" dirty="0" smtClean="0"/>
              <a:t>) </a:t>
            </a:r>
          </a:p>
          <a:p>
            <a:endParaRPr lang="da-DK" dirty="0" smtClean="0"/>
          </a:p>
          <a:p>
            <a:r>
              <a:rPr lang="da-DK" dirty="0" smtClean="0"/>
              <a:t>UNIDROIT artikel 7 ”Performance of </a:t>
            </a:r>
            <a:r>
              <a:rPr lang="da-DK" dirty="0" err="1" smtClean="0"/>
              <a:t>functions</a:t>
            </a:r>
            <a:r>
              <a:rPr lang="da-DK" dirty="0" smtClean="0"/>
              <a:t> of </a:t>
            </a:r>
            <a:r>
              <a:rPr lang="da-DK" dirty="0" err="1" smtClean="0"/>
              <a:t>intermediaries</a:t>
            </a:r>
            <a:r>
              <a:rPr lang="da-DK" dirty="0" smtClean="0"/>
              <a:t> by </a:t>
            </a:r>
            <a:r>
              <a:rPr lang="da-DK" dirty="0" err="1" smtClean="0"/>
              <a:t>other</a:t>
            </a:r>
            <a:r>
              <a:rPr lang="da-DK" dirty="0" smtClean="0"/>
              <a:t> persons”</a:t>
            </a:r>
          </a:p>
          <a:p>
            <a:endParaRPr lang="da-DK" dirty="0" smtClean="0"/>
          </a:p>
          <a:p>
            <a:r>
              <a:rPr lang="da-DK" dirty="0" smtClean="0"/>
              <a:t>Fra en dansk synsvinkel har fokus især været rettet mod de kontoførende institutters registrering af rettigheder over værdipapirer på konti i VP </a:t>
            </a:r>
          </a:p>
          <a:p>
            <a:endParaRPr lang="da-DK" dirty="0"/>
          </a:p>
          <a:p>
            <a:r>
              <a:rPr lang="da-DK" dirty="0" smtClean="0"/>
              <a:t>Lovvalgsregler skal følge </a:t>
            </a:r>
            <a:r>
              <a:rPr lang="da-DK" dirty="0" err="1" smtClean="0"/>
              <a:t>Hague</a:t>
            </a:r>
            <a:r>
              <a:rPr lang="da-DK" dirty="0" smtClean="0"/>
              <a:t> </a:t>
            </a:r>
            <a:r>
              <a:rPr lang="da-DK" dirty="0" err="1" smtClean="0"/>
              <a:t>Securities</a:t>
            </a:r>
            <a:r>
              <a:rPr lang="da-DK" dirty="0" smtClean="0"/>
              <a:t> </a:t>
            </a:r>
            <a:r>
              <a:rPr lang="da-DK" dirty="0" err="1" smtClean="0"/>
              <a:t>Convention</a:t>
            </a:r>
            <a:r>
              <a:rPr lang="da-DK" dirty="0" smtClean="0"/>
              <a:t> 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Nye tiltag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 smtClean="0"/>
              <a:t>Kommissionen ser på forhold omkring sikkerhedsstillelse især genbrug </a:t>
            </a:r>
          </a:p>
          <a:p>
            <a:r>
              <a:rPr lang="da-DK" dirty="0" smtClean="0"/>
              <a:t>G20 mandat til adressering af modpartsrisiko herunder risiko forbundet med sikkerhedsstillelse</a:t>
            </a:r>
          </a:p>
          <a:p>
            <a:r>
              <a:rPr lang="da-DK" dirty="0" smtClean="0"/>
              <a:t>Konsultationspapir fra Financial Stability Board om </a:t>
            </a:r>
            <a:r>
              <a:rPr lang="da-DK" dirty="0" err="1" smtClean="0"/>
              <a:t>Shadow</a:t>
            </a:r>
            <a:r>
              <a:rPr lang="da-DK" dirty="0" smtClean="0"/>
              <a:t> Banking behandler også genbrug</a:t>
            </a:r>
          </a:p>
          <a:p>
            <a:r>
              <a:rPr lang="da-DK" dirty="0" err="1"/>
              <a:t>Shadow</a:t>
            </a:r>
            <a:r>
              <a:rPr lang="da-DK" dirty="0"/>
              <a:t> Banks </a:t>
            </a:r>
            <a:r>
              <a:rPr lang="da-DK" dirty="0" smtClean="0"/>
              <a:t>anses for et </a:t>
            </a:r>
            <a:r>
              <a:rPr lang="da-DK" dirty="0"/>
              <a:t>stort </a:t>
            </a:r>
            <a:r>
              <a:rPr lang="da-DK" dirty="0" smtClean="0"/>
              <a:t>delvist ureguleret </a:t>
            </a:r>
            <a:r>
              <a:rPr lang="da-DK" dirty="0"/>
              <a:t>marked, der forsyner de finansielle markeder med sikkerhed/værdipapirer m.v</a:t>
            </a:r>
            <a:r>
              <a:rPr lang="da-DK" dirty="0" smtClean="0"/>
              <a:t>.</a:t>
            </a:r>
          </a:p>
          <a:p>
            <a:r>
              <a:rPr lang="da-DK" dirty="0" smtClean="0"/>
              <a:t>Genbrug af en kontohavers værdipapirer bør ikke finde sted uden kontohavers vidende og kan ikke ske til sikkerhed for kontoudbyders egne forpligtelser </a:t>
            </a:r>
          </a:p>
          <a:p>
            <a:r>
              <a:rPr lang="da-DK" dirty="0" smtClean="0"/>
              <a:t>I USA’s lovgivning er der – i modsætning til EU – en begrænsning på, hvor stor en andel af den sikkerhed, som er stillet over for en </a:t>
            </a:r>
            <a:r>
              <a:rPr lang="da-DK" dirty="0" err="1" smtClean="0"/>
              <a:t>brooker</a:t>
            </a:r>
            <a:r>
              <a:rPr lang="da-DK" dirty="0" smtClean="0"/>
              <a:t>, der kan genbruges (maksimalt 140 %) </a:t>
            </a:r>
          </a:p>
          <a:p>
            <a:r>
              <a:rPr lang="da-DK" dirty="0" smtClean="0"/>
              <a:t>USA ser gerne, at EU lukker hullet, og Kommissionen overvejer at adressere dette i SLL</a:t>
            </a:r>
          </a:p>
          <a:p>
            <a:r>
              <a:rPr lang="da-DK" dirty="0" smtClean="0"/>
              <a:t>Fokus på adskillelse af kunders midler på alle niveauer</a:t>
            </a:r>
          </a:p>
          <a:p>
            <a:r>
              <a:rPr lang="da-DK" dirty="0" smtClean="0"/>
              <a:t>Kommissionen ser i dette lys positivt på transparente systemer som de nordiske, hvor der i hvert fald på værdipapircentralniveau er tradition for individuelle konti</a:t>
            </a:r>
          </a:p>
          <a:p>
            <a:endParaRPr lang="da-DK" dirty="0" smtClean="0"/>
          </a:p>
          <a:p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     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Nye tiltag – Dansk holdning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898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da-DK" dirty="0" smtClean="0"/>
              <a:t>Skeptisk omkring reguleringen af sikkerhedsstillelse i SLL sammenhæng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Sikkerhedsstillelse herunder genbrug bør reguleres i finansiel tilsynslovgivning og evt. </a:t>
            </a:r>
            <a:r>
              <a:rPr lang="da-DK" dirty="0" err="1" smtClean="0"/>
              <a:t>collateraldirektivet</a:t>
            </a: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Den resterende (oprindelige) del af SLL vil have karakter af civile retsregler. Problematisk at blande civil ret med finansiel regulering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Fortsat fokus på mulighed for bevaring af en mulighed for at have et transparent enkeltinvestor system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Regler om lovvalg bør følge </a:t>
            </a:r>
            <a:r>
              <a:rPr lang="da-DK" dirty="0" err="1" smtClean="0"/>
              <a:t>Hague</a:t>
            </a:r>
            <a:r>
              <a:rPr lang="da-DK" dirty="0" smtClean="0"/>
              <a:t> </a:t>
            </a:r>
            <a:r>
              <a:rPr lang="da-DK" dirty="0" err="1" smtClean="0"/>
              <a:t>Securities</a:t>
            </a:r>
            <a:r>
              <a:rPr lang="da-DK" dirty="0" smtClean="0"/>
              <a:t> </a:t>
            </a:r>
            <a:r>
              <a:rPr lang="da-DK" dirty="0" err="1" smtClean="0"/>
              <a:t>Convention</a:t>
            </a: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SLL: Tidsplan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Endeligt forslag forventes nu fremsat af Kommissionen primo 2013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8289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 præsentation">
  <a:themeElements>
    <a:clrScheme name="FT farver">
      <a:dk1>
        <a:sysClr val="windowText" lastClr="000000"/>
      </a:dk1>
      <a:lt1>
        <a:sysClr val="window" lastClr="FFFFFF"/>
      </a:lt1>
      <a:dk2>
        <a:srgbClr val="5F1A15"/>
      </a:dk2>
      <a:lt2>
        <a:srgbClr val="F0E1CD"/>
      </a:lt2>
      <a:accent1>
        <a:srgbClr val="990000"/>
      </a:accent1>
      <a:accent2>
        <a:srgbClr val="FF9933"/>
      </a:accent2>
      <a:accent3>
        <a:srgbClr val="00505F"/>
      </a:accent3>
      <a:accent4>
        <a:srgbClr val="82A0AA"/>
      </a:accent4>
      <a:accent5>
        <a:srgbClr val="1E5F32"/>
      </a:accent5>
      <a:accent6>
        <a:srgbClr val="9BD2AA"/>
      </a:accent6>
      <a:hlink>
        <a:srgbClr val="990000"/>
      </a:hlink>
      <a:folHlink>
        <a:srgbClr val="FF9933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FT">
      <a:dk1>
        <a:srgbClr val="000000"/>
      </a:dk1>
      <a:lt1>
        <a:srgbClr val="FFFFFF"/>
      </a:lt1>
      <a:dk2>
        <a:srgbClr val="990000"/>
      </a:dk2>
      <a:lt2>
        <a:srgbClr val="FFFFFF"/>
      </a:lt2>
      <a:accent1>
        <a:srgbClr val="FF9933"/>
      </a:accent1>
      <a:accent2>
        <a:srgbClr val="00505F"/>
      </a:accent2>
      <a:accent3>
        <a:srgbClr val="82A0AA"/>
      </a:accent3>
      <a:accent4>
        <a:srgbClr val="1E5F32"/>
      </a:accent4>
      <a:accent5>
        <a:srgbClr val="9BD2AA"/>
      </a:accent5>
      <a:accent6>
        <a:srgbClr val="F0E1CD"/>
      </a:accent6>
      <a:hlink>
        <a:srgbClr val="990000"/>
      </a:hlink>
      <a:folHlink>
        <a:srgbClr val="9900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FT præsentation</Template>
  <TotalTime>1097</TotalTime>
  <Words>459</Words>
  <Application>Microsoft Office PowerPoint</Application>
  <PresentationFormat>Skærmshow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7</vt:i4>
      </vt:variant>
    </vt:vector>
  </HeadingPairs>
  <TitlesOfParts>
    <vt:vector size="9" baseType="lpstr">
      <vt:lpstr>FT præsentation</vt:lpstr>
      <vt:lpstr>Brugerdefineret design</vt:lpstr>
      <vt:lpstr>PowerPoint-præsentation</vt:lpstr>
      <vt:lpstr>SLL: Historik</vt:lpstr>
      <vt:lpstr>SLL: Forventet indhold</vt:lpstr>
      <vt:lpstr>SLL: Dansk vinkel </vt:lpstr>
      <vt:lpstr>SLL: Nye tiltag </vt:lpstr>
      <vt:lpstr>SLL: Nye tiltag – Dansk holdning</vt:lpstr>
      <vt:lpstr>SLL: Tidsplan</vt:lpstr>
    </vt:vector>
  </TitlesOfParts>
  <Company>Finanstilsynet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Stig Nielsen</dc:creator>
  <cp:lastModifiedBy>Mette Rügge</cp:lastModifiedBy>
  <cp:revision>91</cp:revision>
  <dcterms:created xsi:type="dcterms:W3CDTF">2012-02-23T07:58:32Z</dcterms:created>
  <dcterms:modified xsi:type="dcterms:W3CDTF">2012-12-14T13:23:29Z</dcterms:modified>
</cp:coreProperties>
</file>