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11"/>
  </p:notesMasterIdLst>
  <p:handoutMasterIdLst>
    <p:handoutMasterId r:id="rId12"/>
  </p:handoutMasterIdLst>
  <p:sldIdLst>
    <p:sldId id="263" r:id="rId3"/>
    <p:sldId id="284" r:id="rId4"/>
    <p:sldId id="281" r:id="rId5"/>
    <p:sldId id="283" r:id="rId6"/>
    <p:sldId id="285" r:id="rId7"/>
    <p:sldId id="264" r:id="rId8"/>
    <p:sldId id="282" r:id="rId9"/>
    <p:sldId id="278" r:id="rId10"/>
  </p:sldIdLst>
  <p:sldSz cx="9144000" cy="6858000" type="screen4x3"/>
  <p:notesSz cx="7023100" cy="9309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9933"/>
    <a:srgbClr val="F0E1CD"/>
    <a:srgbClr val="F0EDE4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AB486-2533-44FA-8473-761895830C90}" type="datetimeFigureOut">
              <a:rPr lang="da-DK" smtClean="0"/>
              <a:pPr/>
              <a:t>14-12-2012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53771-3D49-448E-A269-01601588CA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113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C509F-0004-4B5A-A7F1-B4D6FB14F8EF}" type="datetimeFigureOut">
              <a:rPr lang="da-DK" smtClean="0"/>
              <a:t>14-12-2012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33EAC-CA9B-4C37-9AA6-B173413461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516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33EAC-CA9B-4C37-9AA6-B173413461A4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473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2357454"/>
          </a:xfrm>
        </p:spPr>
        <p:txBody>
          <a:bodyPr/>
          <a:lstStyle>
            <a:lvl1pPr marL="0" indent="0">
              <a:defRPr sz="3200" b="0" i="0" baseline="0">
                <a:solidFill>
                  <a:schemeClr val="bg2"/>
                </a:solidFill>
                <a:latin typeface="Constantia" pitchFamily="18" charset="0"/>
              </a:defRPr>
            </a:lvl1pPr>
            <a:lvl2pPr>
              <a:defRPr sz="2800" b="1" i="0" baseline="0">
                <a:solidFill>
                  <a:srgbClr val="F0EDE4"/>
                </a:solidFill>
                <a:latin typeface="Constantia" pitchFamily="18" charset="0"/>
              </a:defRPr>
            </a:lvl2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0"/>
          </p:nvPr>
        </p:nvSpPr>
        <p:spPr>
          <a:xfrm>
            <a:off x="428596" y="4286256"/>
            <a:ext cx="8286808" cy="2071702"/>
          </a:xfrm>
        </p:spPr>
        <p:txBody>
          <a:bodyPr/>
          <a:lstStyle>
            <a:lvl1pPr marL="0" indent="0">
              <a:defRPr sz="2800" b="0" i="0" baseline="0">
                <a:solidFill>
                  <a:schemeClr val="bg2"/>
                </a:solidFill>
                <a:latin typeface="Constantia" pitchFamily="18" charset="0"/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99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542334"/>
            <a:ext cx="8229600" cy="63184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7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solidFill>
                  <a:srgbClr val="99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7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49117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4911741"/>
          </a:xfrm>
        </p:spPr>
        <p:txBody>
          <a:bodyPr/>
          <a:lstStyle>
            <a:lvl1pPr>
              <a:defRPr lang="da-DK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da-DK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da-DK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da-DK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itchFamily="34" charset="0"/>
              <a:buChar char="•"/>
              <a:tabLst/>
            </a:pPr>
            <a:r>
              <a:rPr lang="da-DK" dirty="0" smtClean="0"/>
              <a:t>Klik for at redigere typografi i masteren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SzPct val="75000"/>
              <a:buFont typeface="Wingdings" pitchFamily="2" charset="2"/>
              <a:buChar char="§"/>
            </a:pPr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14423"/>
            <a:ext cx="4040188" cy="714380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000240"/>
            <a:ext cx="4040188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214423"/>
            <a:ext cx="4041775" cy="714379"/>
          </a:xfrm>
        </p:spPr>
        <p:txBody>
          <a:bodyPr anchor="b">
            <a:noAutofit/>
          </a:bodyPr>
          <a:lstStyle>
            <a:lvl1pPr marL="0" indent="0">
              <a:buNone/>
              <a:defRPr lang="da-DK" sz="22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itchFamily="34" charset="0"/>
              <a:buNone/>
              <a:tabLst/>
            </a:pPr>
            <a:r>
              <a:rPr lang="da-DK" dirty="0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041775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lang="da-DK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da-DK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10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6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43050"/>
            <a:ext cx="82296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</p:txBody>
      </p:sp>
      <p:pic>
        <p:nvPicPr>
          <p:cNvPr id="5" name="Billede 4" descr="logo_invert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285728"/>
            <a:ext cx="1152000" cy="3613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lang="da-DK" sz="3200" b="1" i="0" kern="1200" baseline="0" dirty="0">
          <a:solidFill>
            <a:srgbClr val="990000"/>
          </a:solidFill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640000"/>
        </a:buClr>
        <a:buFontTx/>
        <a:buNone/>
        <a:defRPr lang="da-DK" sz="3200" b="0" i="0" kern="1200" baseline="0" dirty="0" smtClean="0">
          <a:solidFill>
            <a:schemeClr val="bg2"/>
          </a:solidFill>
          <a:latin typeface="Constantia" pitchFamily="18" charset="0"/>
          <a:ea typeface="+mn-ea"/>
          <a:cs typeface="+mn-cs"/>
        </a:defRPr>
      </a:lvl1pPr>
      <a:lvl2pPr marL="0" indent="0" algn="l" defTabSz="914400" rtl="0" eaLnBrk="1" latinLnBrk="0" hangingPunct="1">
        <a:spcBef>
          <a:spcPct val="20000"/>
        </a:spcBef>
        <a:buClr>
          <a:srgbClr val="640000"/>
        </a:buClr>
        <a:buFontTx/>
        <a:buNone/>
        <a:defRPr lang="da-DK" sz="2000" kern="1200" baseline="0" dirty="0" smtClean="0">
          <a:solidFill>
            <a:srgbClr val="F0E1CD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640000"/>
        </a:buClr>
        <a:buFont typeface="Arial" pitchFamily="34" charset="0"/>
        <a:buChar char="•"/>
        <a:defRPr lang="da-DK" sz="1600" kern="1200" baseline="0" dirty="0" smtClean="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640000"/>
        </a:buClr>
        <a:buFont typeface="Wingdings" pitchFamily="2" charset="2"/>
        <a:buChar char="§"/>
        <a:defRPr lang="da-DK" sz="1200" kern="1200" baseline="0" dirty="0" smtClean="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640000"/>
        </a:buClr>
        <a:buFont typeface="Arial" pitchFamily="34" charset="0"/>
        <a:buChar char="»"/>
        <a:defRPr lang="da-DK" sz="1000" kern="1200" baseline="0" dirty="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28596" y="631542"/>
            <a:ext cx="8229600" cy="511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pic>
        <p:nvPicPr>
          <p:cNvPr id="7" name="Billede 6" descr="finans_lille_rgb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00496" y="285728"/>
            <a:ext cx="1152144" cy="359664"/>
          </a:xfrm>
          <a:prstGeom prst="rect">
            <a:avLst/>
          </a:prstGeom>
        </p:spPr>
      </p:pic>
      <p:cxnSp>
        <p:nvCxnSpPr>
          <p:cNvPr id="8" name="Lige forbindelse 7"/>
          <p:cNvCxnSpPr/>
          <p:nvPr/>
        </p:nvCxnSpPr>
        <p:spPr>
          <a:xfrm>
            <a:off x="428596" y="1139556"/>
            <a:ext cx="8215370" cy="0"/>
          </a:xfrm>
          <a:prstGeom prst="line">
            <a:avLst/>
          </a:prstGeom>
          <a:ln w="158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/>
          <p:cNvCxnSpPr/>
          <p:nvPr/>
        </p:nvCxnSpPr>
        <p:spPr>
          <a:xfrm>
            <a:off x="428596" y="6286520"/>
            <a:ext cx="8215370" cy="0"/>
          </a:xfrm>
          <a:prstGeom prst="line">
            <a:avLst/>
          </a:prstGeom>
          <a:ln w="158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ransition spd="slow">
    <p:fade thruBlk="1"/>
  </p:transition>
  <p:txStyles>
    <p:titleStyle>
      <a:lvl1pPr marL="0" indent="0" algn="l" defTabSz="914400" rtl="0" eaLnBrk="1" latinLnBrk="0" hangingPunct="1">
        <a:spcBef>
          <a:spcPct val="0"/>
        </a:spcBef>
        <a:buNone/>
        <a:tabLst/>
        <a:defRPr sz="2400" b="0" kern="1200">
          <a:solidFill>
            <a:srgbClr val="990000"/>
          </a:solidFill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90000"/>
        </a:buClr>
        <a:buFont typeface="Arial" pitchFamily="34" charset="0"/>
        <a:buChar char="•"/>
        <a:tabLst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SzPct val="75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SzPct val="75000"/>
        <a:buFont typeface="Wingdings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2736304"/>
          </a:xfrm>
        </p:spPr>
        <p:txBody>
          <a:bodyPr>
            <a:normAutofit/>
          </a:bodyPr>
          <a:lstStyle/>
          <a:p>
            <a:r>
              <a:rPr lang="da-DK" sz="7800" dirty="0" smtClean="0"/>
              <a:t>EMIR</a:t>
            </a:r>
          </a:p>
          <a:p>
            <a:r>
              <a:rPr lang="da-DK" sz="7800" dirty="0" smtClean="0"/>
              <a:t>Den videre proces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0"/>
          </p:nvPr>
        </p:nvSpPr>
        <p:spPr>
          <a:xfrm>
            <a:off x="428596" y="4293096"/>
            <a:ext cx="8286808" cy="2304256"/>
          </a:xfrm>
        </p:spPr>
        <p:txBody>
          <a:bodyPr>
            <a:normAutofit/>
          </a:bodyPr>
          <a:lstStyle/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Anna Lærke Kraft, BØRS</a:t>
            </a:r>
          </a:p>
        </p:txBody>
      </p:sp>
      <p:cxnSp>
        <p:nvCxnSpPr>
          <p:cNvPr id="7" name="Lige forbindelse 6"/>
          <p:cNvCxnSpPr/>
          <p:nvPr/>
        </p:nvCxnSpPr>
        <p:spPr>
          <a:xfrm flipH="1">
            <a:off x="467544" y="5013176"/>
            <a:ext cx="8064896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 VIDERE 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 smtClean="0"/>
              <a:t>Baggrund</a:t>
            </a:r>
          </a:p>
          <a:p>
            <a:r>
              <a:rPr lang="da-DK" dirty="0" smtClean="0"/>
              <a:t>EMIR forordningen fastsætter (bl.a.) krav til rapportering </a:t>
            </a:r>
            <a:r>
              <a:rPr lang="da-DK" dirty="0"/>
              <a:t>af </a:t>
            </a:r>
            <a:r>
              <a:rPr lang="da-DK" dirty="0" smtClean="0"/>
              <a:t>derivathandler, clearing af OTC-derivathandler, </a:t>
            </a:r>
            <a:r>
              <a:rPr lang="da-DK" dirty="0"/>
              <a:t>r</a:t>
            </a:r>
            <a:r>
              <a:rPr lang="da-DK" dirty="0" smtClean="0"/>
              <a:t>isikostyring og bilateral sikkerhedsstillelse for ikke clearede OTC-derivathandler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Forordningen</a:t>
            </a:r>
          </a:p>
          <a:p>
            <a:r>
              <a:rPr lang="da-DK" dirty="0" smtClean="0"/>
              <a:t>Trådte i kraft den 16. august 2012</a:t>
            </a:r>
          </a:p>
          <a:p>
            <a:r>
              <a:rPr lang="da-DK" dirty="0" smtClean="0"/>
              <a:t>Mange af forordningens bestemmelser finder dog først anvendelse med ikrafttrædelsen af de tekniske standarder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 smtClean="0"/>
              <a:t>Tekniske standarder</a:t>
            </a:r>
          </a:p>
          <a:p>
            <a:r>
              <a:rPr lang="da-DK" dirty="0" smtClean="0"/>
              <a:t>ESMA og EBA har udarbejdet tekniske standarder på en lang række områder</a:t>
            </a:r>
          </a:p>
          <a:p>
            <a:r>
              <a:rPr lang="da-DK" dirty="0" smtClean="0"/>
              <a:t>Disse tekniske standarder blev den 27. september 2012 forelagt kommissionen. </a:t>
            </a:r>
          </a:p>
          <a:p>
            <a:r>
              <a:rPr lang="da-DK" dirty="0" smtClean="0"/>
              <a:t>Kommissionen forventer at godkende dem inden 1. januar 2013</a:t>
            </a:r>
          </a:p>
          <a:p>
            <a:r>
              <a:rPr lang="da-DK" dirty="0" smtClean="0"/>
              <a:t>Rådet og parlamentet har 1-3 måneder til at gøre indsigelser			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7119750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DEN VIDERE 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 smtClean="0"/>
              <a:t>Supplering af EMIR i national ret</a:t>
            </a:r>
            <a:endParaRPr lang="da-DK" dirty="0"/>
          </a:p>
          <a:p>
            <a:r>
              <a:rPr lang="da-DK" dirty="0" smtClean="0"/>
              <a:t>Er foretaget i samlelovforslag fremsat den 22. november 2012.</a:t>
            </a:r>
          </a:p>
          <a:p>
            <a:r>
              <a:rPr lang="da-DK" dirty="0" smtClean="0"/>
              <a:t>Lovforslaget indeholder regler </a:t>
            </a:r>
            <a:r>
              <a:rPr lang="da-DK" dirty="0"/>
              <a:t>der skal sikre forordningens </a:t>
            </a:r>
            <a:r>
              <a:rPr lang="da-DK" dirty="0" smtClean="0"/>
              <a:t>overholdelse og udpeger Finanstilsynet som kompetent myndighed for tilsynet med ikke-finansielle virksomheder og</a:t>
            </a:r>
          </a:p>
          <a:p>
            <a:r>
              <a:rPr lang="da-DK" dirty="0" smtClean="0"/>
              <a:t>Lovforslaget forventes at træde i kraft den 1. januar 2013</a:t>
            </a:r>
          </a:p>
          <a:p>
            <a:r>
              <a:rPr lang="da-DK" dirty="0" smtClean="0"/>
              <a:t>Sanktioner for overtrædelse af forordningens kapitel om OTC-derivathandler vil blive fastsat i bekendtgørelser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Nationalt tilsyn</a:t>
            </a:r>
          </a:p>
          <a:p>
            <a:r>
              <a:rPr lang="da-DK" dirty="0" smtClean="0"/>
              <a:t>Tilsynet vil være risikobaseret og vil omfatte indberetninger og kontrolbesøg</a:t>
            </a:r>
          </a:p>
          <a:p>
            <a:r>
              <a:rPr lang="da-DK" dirty="0" smtClean="0"/>
              <a:t>Hovedfokus vil være på overholdelse af clearingforpligtelsen, rapporteringsforpligtelsen og pligten til risikostyring og bilateral sikkerhedsstillelse</a:t>
            </a:r>
          </a:p>
          <a:p>
            <a:r>
              <a:rPr lang="da-DK" dirty="0" smtClean="0"/>
              <a:t>I </a:t>
            </a:r>
            <a:r>
              <a:rPr lang="da-DK" dirty="0"/>
              <a:t>omfang og hyppighed </a:t>
            </a:r>
            <a:r>
              <a:rPr lang="da-DK" dirty="0" smtClean="0"/>
              <a:t>vil tilsynet blive tilpasset et </a:t>
            </a:r>
            <a:r>
              <a:rPr lang="da-DK" dirty="0"/>
              <a:t>fælleseuropæisk niveau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2806991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RAPPORTERINGSFORPLIGTELSEN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Rapporteringsforpligtelsen</a:t>
            </a:r>
            <a:endParaRPr lang="da-DK" dirty="0"/>
          </a:p>
          <a:p>
            <a:r>
              <a:rPr lang="da-DK" dirty="0" smtClean="0"/>
              <a:t>Omfatter alle derivathandler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Forpligtelsen indebærer</a:t>
            </a:r>
            <a:endParaRPr lang="da-DK" dirty="0"/>
          </a:p>
          <a:p>
            <a:r>
              <a:rPr lang="da-DK" dirty="0" smtClean="0"/>
              <a:t>Der skal indsendes data </a:t>
            </a:r>
            <a:r>
              <a:rPr lang="da-DK" dirty="0"/>
              <a:t>om </a:t>
            </a:r>
            <a:r>
              <a:rPr lang="da-DK" dirty="0" smtClean="0"/>
              <a:t>hver af parterne i handlen </a:t>
            </a:r>
          </a:p>
          <a:p>
            <a:r>
              <a:rPr lang="da-DK" dirty="0" smtClean="0"/>
              <a:t>Der skal indsendes data om handlen </a:t>
            </a:r>
          </a:p>
          <a:p>
            <a:r>
              <a:rPr lang="da-DK" dirty="0" smtClean="0"/>
              <a:t>Rapportering skal ske senest en handelsdag efter indgåelse, ændring eller ophævelse af handlen</a:t>
            </a:r>
          </a:p>
          <a:p>
            <a:r>
              <a:rPr lang="da-DK" dirty="0" smtClean="0"/>
              <a:t>Videredelegation af rapporteringsforpligtelsen er mulig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7824689"/>
      </p:ext>
    </p:extLst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RAPPORTERINGSFORPLIGTELSEN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Ikrafttrædelse af rapporteringsforpligtelsen</a:t>
            </a:r>
            <a:endParaRPr lang="da-DK" dirty="0"/>
          </a:p>
          <a:p>
            <a:r>
              <a:rPr lang="da-DK" dirty="0" smtClean="0"/>
              <a:t>For kredit derivater og rente derivater forventes rapporteringsforpligtelsen at træde i kraft den 1. juli 2013</a:t>
            </a:r>
          </a:p>
          <a:p>
            <a:r>
              <a:rPr lang="da-DK" dirty="0" smtClean="0"/>
              <a:t>For andre derivatklasser forventes rapporteringsforpligtelsen at træde i kraft den 1. januar 2014</a:t>
            </a:r>
          </a:p>
          <a:p>
            <a:r>
              <a:rPr lang="da-DK" dirty="0" smtClean="0"/>
              <a:t>Der vil være en </a:t>
            </a:r>
            <a:r>
              <a:rPr lang="da-DK" dirty="0" err="1" smtClean="0"/>
              <a:t>phase</a:t>
            </a:r>
            <a:r>
              <a:rPr lang="da-DK" dirty="0" smtClean="0"/>
              <a:t>-in for </a:t>
            </a:r>
            <a:r>
              <a:rPr lang="da-DK" dirty="0"/>
              <a:t>derivathandler der var udestående den 16. august 2012 eller som var indgået på eller efter den 16. august </a:t>
            </a:r>
            <a:r>
              <a:rPr lang="da-DK" dirty="0" smtClean="0"/>
              <a:t>2012 men før rapporteringsforpligtelsen ikrafttræden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628883"/>
      </p:ext>
    </p:extLst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CLEARINGFORPLIGTELSEN OG MARGINKRAV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a-DK" dirty="0" smtClean="0"/>
              <a:t>Clearingforpligtelsen</a:t>
            </a:r>
          </a:p>
          <a:p>
            <a:r>
              <a:rPr lang="da-DK" dirty="0" smtClean="0"/>
              <a:t>Omfatter standardiserede OTC-derivathandler </a:t>
            </a:r>
          </a:p>
          <a:p>
            <a:r>
              <a:rPr lang="da-DK" dirty="0" smtClean="0"/>
              <a:t>Ikke-finansielle virksomheder under et nærmere fastsat clearing </a:t>
            </a:r>
            <a:r>
              <a:rPr lang="da-DK" dirty="0" err="1" smtClean="0"/>
              <a:t>threshold</a:t>
            </a:r>
            <a:r>
              <a:rPr lang="da-DK" dirty="0" smtClean="0"/>
              <a:t> er undtaget</a:t>
            </a:r>
          </a:p>
          <a:p>
            <a:r>
              <a:rPr lang="da-DK" dirty="0" smtClean="0"/>
              <a:t>Koncerninterne handler </a:t>
            </a:r>
            <a:r>
              <a:rPr lang="da-DK" dirty="0"/>
              <a:t>kan undtages </a:t>
            </a:r>
            <a:endParaRPr lang="da-DK" dirty="0" smtClean="0"/>
          </a:p>
          <a:p>
            <a:r>
              <a:rPr lang="da-DK" dirty="0"/>
              <a:t>F</a:t>
            </a:r>
            <a:r>
              <a:rPr lang="da-DK" dirty="0" smtClean="0"/>
              <a:t>oreløbig 3-årig overgangsordning for visse pensionsordninger for visse handler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Forpligtelsen indebærer</a:t>
            </a:r>
            <a:endParaRPr lang="da-DK" dirty="0"/>
          </a:p>
          <a:p>
            <a:r>
              <a:rPr lang="da-DK" dirty="0" smtClean="0"/>
              <a:t>Krav om clearing gennem centrale modparter </a:t>
            </a:r>
          </a:p>
          <a:p>
            <a:r>
              <a:rPr lang="da-DK" dirty="0" smtClean="0"/>
              <a:t>Sikkerhedsstillelse i form af initial margin og variation margin og evt. bidrag til den centrale modparts misligholdelsesfund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Ikrafttrædelse</a:t>
            </a:r>
          </a:p>
          <a:p>
            <a:r>
              <a:rPr lang="da-DK" dirty="0" smtClean="0"/>
              <a:t>Ikrafttrædelsen af clearingforpligtelsen for hver derivatklasse vil blive fastsat af ESMA i tekniske standarder</a:t>
            </a:r>
          </a:p>
          <a:p>
            <a:r>
              <a:rPr lang="da-DK" dirty="0" smtClean="0"/>
              <a:t>Der vil formentlig være en </a:t>
            </a:r>
            <a:r>
              <a:rPr lang="da-DK" dirty="0" err="1" smtClean="0"/>
              <a:t>phase</a:t>
            </a:r>
            <a:r>
              <a:rPr lang="da-DK" dirty="0" smtClean="0"/>
              <a:t>-in for standardiserede OTC-derivathandler indgået i tiden mellem notifikation til ESMA og clearingforpligtelsens ikrafttræden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da-DK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RISIKOSTYRING OG BILATERAL SIKKERHEDSSTILLELSE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/>
              <a:t>Reglerne</a:t>
            </a:r>
          </a:p>
          <a:p>
            <a:r>
              <a:rPr lang="da-DK" dirty="0"/>
              <a:t>o</a:t>
            </a:r>
            <a:r>
              <a:rPr lang="da-DK" dirty="0" smtClean="0"/>
              <a:t>mfatter OTC-derivathandler, der ikke cleares af en CCP</a:t>
            </a:r>
          </a:p>
          <a:p>
            <a:r>
              <a:rPr lang="da-DK" dirty="0" smtClean="0"/>
              <a:t>En koncernintern handel kan undtages fra kravet om udveksling af sikkerhedsstillelse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Reglerne indebærer</a:t>
            </a:r>
          </a:p>
          <a:p>
            <a:r>
              <a:rPr lang="da-DK" dirty="0" smtClean="0"/>
              <a:t>Finansielle virksomheder og ikke-finansielle virksomheder skal have procedurer for rettidig bekræftelse af vilkår, portefølje afstemning, risikostyring, bilæggelse af tvister og overvågning af værdien af udestående handler</a:t>
            </a:r>
            <a:endParaRPr lang="da-DK" dirty="0"/>
          </a:p>
          <a:p>
            <a:r>
              <a:rPr lang="da-DK" dirty="0" smtClean="0"/>
              <a:t>Finansielle og ikke-finansielle virksomheder omfattet af artikel 10 skal dagligt fastsætte værdien af udestående handler enten ved mark-to-</a:t>
            </a:r>
            <a:r>
              <a:rPr lang="da-DK" dirty="0" err="1" smtClean="0"/>
              <a:t>market</a:t>
            </a:r>
            <a:r>
              <a:rPr lang="da-DK" dirty="0" smtClean="0"/>
              <a:t> eller hvis det ikke er muligt ved mark-to-model</a:t>
            </a:r>
          </a:p>
          <a:p>
            <a:r>
              <a:rPr lang="da-DK" dirty="0" smtClean="0"/>
              <a:t>Finansielle virksomheder og ikke-finansielle virksomheder omfattet af artikel 10 skal have procedure på plads, der sikrer passende udveksling af sikkerhedsstillelse </a:t>
            </a:r>
          </a:p>
          <a:p>
            <a:r>
              <a:rPr lang="da-DK" dirty="0" smtClean="0"/>
              <a:t>Finansielle virksomheder vil blive kapitalbelastet for så vidt angår risici, der ikke er dækket af udveksling af sikkerhedsstillelse</a:t>
            </a:r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5365288"/>
      </p:ext>
    </p:extLst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RISIKOSTYRING OG BILATERAL SIKKERHEDSTILLELSE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Ikrafttrædelse af reglerne</a:t>
            </a:r>
          </a:p>
          <a:p>
            <a:r>
              <a:rPr lang="da-DK" dirty="0" smtClean="0"/>
              <a:t>Kravene til </a:t>
            </a:r>
            <a:r>
              <a:rPr lang="da-DK" dirty="0" err="1" smtClean="0"/>
              <a:t>porteføjle</a:t>
            </a:r>
            <a:r>
              <a:rPr lang="da-DK" dirty="0" smtClean="0"/>
              <a:t> afstemning, portefølje kompression og bilæggelse af tvister træder i kraft 6 måneder efter ikrafttrædelsen af de tekniske standarder </a:t>
            </a:r>
          </a:p>
          <a:p>
            <a:r>
              <a:rPr lang="da-DK" dirty="0" smtClean="0"/>
              <a:t>De tekniske standarder for sikkerhedsstillelse </a:t>
            </a:r>
            <a:r>
              <a:rPr lang="da-DK" dirty="0"/>
              <a:t>og kapitalkrav </a:t>
            </a:r>
            <a:r>
              <a:rPr lang="da-DK" dirty="0" smtClean="0"/>
              <a:t>er ikke fastsat endnu</a:t>
            </a:r>
            <a:endParaRPr lang="da-DK" dirty="0"/>
          </a:p>
          <a:p>
            <a:r>
              <a:rPr lang="da-DK" dirty="0" smtClean="0"/>
              <a:t>De øvrige krav herunder kravene om rettidig bekræftelse af handelsvilkår træder i kraft med ikrafttrædelsen af de tekniske standarder</a:t>
            </a:r>
          </a:p>
          <a:p>
            <a:pPr marL="0" indent="0">
              <a:buNone/>
            </a:pPr>
            <a:endParaRPr lang="da-DK" dirty="0" smtClean="0"/>
          </a:p>
          <a:p>
            <a:endParaRPr lang="da-DK" dirty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FT præsentation">
  <a:themeElements>
    <a:clrScheme name="FT farver">
      <a:dk1>
        <a:sysClr val="windowText" lastClr="000000"/>
      </a:dk1>
      <a:lt1>
        <a:sysClr val="window" lastClr="FFFFFF"/>
      </a:lt1>
      <a:dk2>
        <a:srgbClr val="5F1A15"/>
      </a:dk2>
      <a:lt2>
        <a:srgbClr val="F0E1CD"/>
      </a:lt2>
      <a:accent1>
        <a:srgbClr val="990000"/>
      </a:accent1>
      <a:accent2>
        <a:srgbClr val="FF9933"/>
      </a:accent2>
      <a:accent3>
        <a:srgbClr val="00505F"/>
      </a:accent3>
      <a:accent4>
        <a:srgbClr val="82A0AA"/>
      </a:accent4>
      <a:accent5>
        <a:srgbClr val="1E5F32"/>
      </a:accent5>
      <a:accent6>
        <a:srgbClr val="9BD2AA"/>
      </a:accent6>
      <a:hlink>
        <a:srgbClr val="990000"/>
      </a:hlink>
      <a:folHlink>
        <a:srgbClr val="FF9933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FT">
      <a:dk1>
        <a:srgbClr val="000000"/>
      </a:dk1>
      <a:lt1>
        <a:srgbClr val="FFFFFF"/>
      </a:lt1>
      <a:dk2>
        <a:srgbClr val="990000"/>
      </a:dk2>
      <a:lt2>
        <a:srgbClr val="FFFFFF"/>
      </a:lt2>
      <a:accent1>
        <a:srgbClr val="FF9933"/>
      </a:accent1>
      <a:accent2>
        <a:srgbClr val="00505F"/>
      </a:accent2>
      <a:accent3>
        <a:srgbClr val="82A0AA"/>
      </a:accent3>
      <a:accent4>
        <a:srgbClr val="1E5F32"/>
      </a:accent4>
      <a:accent5>
        <a:srgbClr val="9BD2AA"/>
      </a:accent5>
      <a:accent6>
        <a:srgbClr val="F0E1CD"/>
      </a:accent6>
      <a:hlink>
        <a:srgbClr val="990000"/>
      </a:hlink>
      <a:folHlink>
        <a:srgbClr val="9900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FT præsentation</Template>
  <TotalTime>1766</TotalTime>
  <Words>589</Words>
  <Application>Microsoft Office PowerPoint</Application>
  <PresentationFormat>Skærmshow (4:3)</PresentationFormat>
  <Paragraphs>78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8</vt:i4>
      </vt:variant>
    </vt:vector>
  </HeadingPairs>
  <TitlesOfParts>
    <vt:vector size="10" baseType="lpstr">
      <vt:lpstr>FT præsentation</vt:lpstr>
      <vt:lpstr>Brugerdefineret design</vt:lpstr>
      <vt:lpstr>PowerPoint-præsentation</vt:lpstr>
      <vt:lpstr>DEN VIDERE PROCES</vt:lpstr>
      <vt:lpstr>DEN VIDERE PROCES</vt:lpstr>
      <vt:lpstr>RAPPORTERINGSFORPLIGTELSEN</vt:lpstr>
      <vt:lpstr>RAPPORTERINGSFORPLIGTELSEN</vt:lpstr>
      <vt:lpstr>CLEARINGFORPLIGTELSEN OG MARGINKRAV</vt:lpstr>
      <vt:lpstr>RISIKOSTYRING OG BILATERAL SIKKERHEDSSTILLELSE</vt:lpstr>
      <vt:lpstr>RISIKOSTYRING OG BILATERAL SIKKERHEDSTILLELSE</vt:lpstr>
    </vt:vector>
  </TitlesOfParts>
  <Company>Finanstilsynet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Stig Nielsen</dc:creator>
  <cp:lastModifiedBy>Mette Rügge</cp:lastModifiedBy>
  <cp:revision>140</cp:revision>
  <dcterms:created xsi:type="dcterms:W3CDTF">2012-02-23T07:58:32Z</dcterms:created>
  <dcterms:modified xsi:type="dcterms:W3CDTF">2012-12-14T13:23:37Z</dcterms:modified>
</cp:coreProperties>
</file>